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handoutMasterIdLst>
    <p:handoutMasterId r:id="rId12"/>
  </p:handoutMasterIdLst>
  <p:sldIdLst>
    <p:sldId id="256" r:id="rId3"/>
    <p:sldId id="257" r:id="rId4"/>
    <p:sldId id="287" r:id="rId5"/>
    <p:sldId id="266" r:id="rId6"/>
    <p:sldId id="265" r:id="rId7"/>
    <p:sldId id="258" r:id="rId8"/>
    <p:sldId id="267" r:id="rId9"/>
    <p:sldId id="259" r:id="rId10"/>
    <p:sldId id="268" r:id="rId1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D95A0"/>
    <a:srgbClr val="3A3F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110" d="100"/>
          <a:sy n="110" d="100"/>
        </p:scale>
        <p:origin x="614" y="62"/>
      </p:cViewPr>
      <p:guideLst>
        <p:guide orient="horz" pos="2537"/>
        <p:guide pos="2853"/>
      </p:guideLst>
    </p:cSldViewPr>
  </p:slideViewPr>
  <p:notesTextViewPr>
    <p:cViewPr>
      <p:scale>
        <a:sx n="1" d="1"/>
        <a:sy n="1" d="1"/>
      </p:scale>
      <p:origin x="0" y="0"/>
    </p:cViewPr>
  </p:notesTextViewPr>
  <p:notesViewPr>
    <p:cSldViewPr snapToGrid="0">
      <p:cViewPr varScale="1">
        <p:scale>
          <a:sx n="63" d="100"/>
          <a:sy n="63" d="100"/>
        </p:scale>
        <p:origin x="3134" y="6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handoutMaster" Target="handoutMasters/handoutMaster1.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36B270A-767A-450B-A614-6DF4705E4C2B}"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75B6820-097E-49A7-ABDC-E5E8CD700CE6}"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jpe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DA84378D-7BAA-4EA0-9DE1-B0C5484B3541}"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F18F103-0BC1-4FFC-8858-A3FDC97CCD4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A84378D-7BAA-4EA0-9DE1-B0C5484B3541}"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F18F103-0BC1-4FFC-8858-A3FDC97CCD4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A84378D-7BAA-4EA0-9DE1-B0C5484B3541}"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F18F103-0BC1-4FFC-8858-A3FDC97CCD4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A84378D-7BAA-4EA0-9DE1-B0C5484B3541}"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F18F103-0BC1-4FFC-8858-A3FDC97CCD4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endParaRPr lang="zh-CN" altLang="en-US"/>
          </a:p>
        </p:txBody>
      </p:sp>
      <p:sp>
        <p:nvSpPr>
          <p:cNvPr id="4" name="Date Placeholder 3"/>
          <p:cNvSpPr>
            <a:spLocks noGrp="1"/>
          </p:cNvSpPr>
          <p:nvPr>
            <p:ph type="dt" sz="half" idx="10"/>
          </p:nvPr>
        </p:nvSpPr>
        <p:spPr/>
        <p:txBody>
          <a:bodyPr/>
          <a:lstStyle/>
          <a:p>
            <a:fld id="{DA84378D-7BAA-4EA0-9DE1-B0C5484B3541}"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F18F103-0BC1-4FFC-8858-A3FDC97CCD4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hasCustomPrompt="1"/>
          </p:nvPr>
        </p:nvSpPr>
        <p:spPr>
          <a:xfrm>
            <a:off x="46291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DA84378D-7BAA-4EA0-9DE1-B0C5484B3541}"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F18F103-0BC1-4FFC-8858-A3FDC97CCD4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629842" y="1878806"/>
            <a:ext cx="3868340"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4629150" y="1878806"/>
            <a:ext cx="3887391"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DA84378D-7BAA-4EA0-9DE1-B0C5484B3541}"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EF18F103-0BC1-4FFC-8858-A3FDC97CCD4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DA84378D-7BAA-4EA0-9DE1-B0C5484B3541}"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F18F103-0BC1-4FFC-8858-A3FDC97CCD4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84378D-7BAA-4EA0-9DE1-B0C5484B3541}"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F18F103-0BC1-4FFC-8858-A3FDC97CCD4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DA84378D-7BAA-4EA0-9DE1-B0C5484B3541}"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F18F103-0BC1-4FFC-8858-A3FDC97CCD4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DA84378D-7BAA-4EA0-9DE1-B0C5484B3541}"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F18F103-0BC1-4FFC-8858-A3FDC97CCD4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DA84378D-7BAA-4EA0-9DE1-B0C5484B3541}"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F18F103-0BC1-4FFC-8858-A3FDC97CCD4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8D95A0"/>
            </a:gs>
            <a:gs pos="100000">
              <a:srgbClr val="3A3F4D"/>
            </a:gs>
          </a:gsLst>
          <a:lin ang="5400000" scaled="1"/>
        </a:gradFill>
        <a:effectLst/>
      </p:bgPr>
    </p:bg>
    <p:spTree>
      <p:nvGrpSpPr>
        <p:cNvPr id="1" name=""/>
        <p:cNvGrpSpPr/>
        <p:nvPr/>
      </p:nvGrpSpPr>
      <p:grpSpPr>
        <a:xfrm>
          <a:off x="0" y="0"/>
          <a:ext cx="0" cy="0"/>
          <a:chOff x="0" y="0"/>
          <a:chExt cx="0" cy="0"/>
        </a:xfrm>
      </p:grpSpPr>
      <p:sp>
        <p:nvSpPr>
          <p:cNvPr id="6" name="矩形 5"/>
          <p:cNvSpPr/>
          <p:nvPr/>
        </p:nvSpPr>
        <p:spPr>
          <a:xfrm>
            <a:off x="565612" y="2403585"/>
            <a:ext cx="5246296" cy="953135"/>
          </a:xfrm>
          <a:prstGeom prst="rect">
            <a:avLst/>
          </a:prstGeom>
          <a:noFill/>
        </p:spPr>
        <p:txBody>
          <a:bodyPr wrap="square" rtlCol="0">
            <a:spAutoFit/>
          </a:bodyPr>
          <a:lstStyle/>
          <a:p>
            <a:pPr defTabSz="914400"/>
            <a:r>
              <a:rPr lang="en-US" altLang="zh-CN" sz="2800">
                <a:solidFill>
                  <a:schemeClr val="bg1"/>
                </a:solidFill>
                <a:latin typeface="Times New Roman" panose="02020603050405020304" charset="0"/>
                <a:ea typeface="Microsoft YaHei" panose="020B0503020204020204" pitchFamily="34" charset="-122"/>
                <a:cs typeface="Times New Roman" panose="02020603050405020304" charset="0"/>
                <a:sym typeface="+mn-ea"/>
              </a:rPr>
              <a:t>Applied Data Science Capstone</a:t>
            </a:r>
            <a:endParaRPr lang="en-US" altLang="zh-CN" sz="2800">
              <a:solidFill>
                <a:schemeClr val="bg1"/>
              </a:solidFill>
              <a:latin typeface="Times New Roman" panose="02020603050405020304" charset="0"/>
              <a:ea typeface="Microsoft YaHei" panose="020B0503020204020204" pitchFamily="34" charset="-122"/>
              <a:cs typeface="Times New Roman" panose="02020603050405020304" charset="0"/>
            </a:endParaRPr>
          </a:p>
          <a:p>
            <a:pPr defTabSz="914400"/>
            <a:endParaRPr lang="en-US" altLang="zh-CN" sz="2800">
              <a:solidFill>
                <a:schemeClr val="bg1"/>
              </a:solidFill>
              <a:latin typeface="Times New Roman" panose="02020603050405020304" charset="0"/>
              <a:ea typeface="Microsoft YaHei" panose="020B0503020204020204" pitchFamily="34" charset="-122"/>
              <a:cs typeface="Times New Roman" panose="02020603050405020304" charset="0"/>
            </a:endParaRPr>
          </a:p>
        </p:txBody>
      </p:sp>
      <p:sp>
        <p:nvSpPr>
          <p:cNvPr id="10" name="矩形 9"/>
          <p:cNvSpPr/>
          <p:nvPr/>
        </p:nvSpPr>
        <p:spPr>
          <a:xfrm>
            <a:off x="565612" y="2988360"/>
            <a:ext cx="4852891" cy="333375"/>
          </a:xfrm>
          <a:prstGeom prst="rect">
            <a:avLst/>
          </a:prstGeom>
        </p:spPr>
        <p:txBody>
          <a:bodyPr wrap="square">
            <a:spAutoFit/>
          </a:bodyPr>
          <a:lstStyle/>
          <a:p>
            <a:pPr>
              <a:lnSpc>
                <a:spcPct val="150000"/>
              </a:lnSpc>
            </a:pPr>
            <a:r>
              <a:rPr lang="en-US" altLang="zh-CN" sz="1050">
                <a:solidFill>
                  <a:schemeClr val="bg1"/>
                </a:solidFill>
                <a:latin typeface="Times New Roman" panose="02020603050405020304" charset="0"/>
                <a:cs typeface="Times New Roman" panose="02020603050405020304" charset="0"/>
              </a:rPr>
              <a:t>Submission by- Niyati Sinha</a:t>
            </a:r>
            <a:endParaRPr lang="en-US" altLang="zh-CN" sz="1050">
              <a:solidFill>
                <a:schemeClr val="bg1"/>
              </a:solidFill>
              <a:latin typeface="Times New Roman" panose="02020603050405020304" charset="0"/>
              <a:cs typeface="Times New Roman" panose="02020603050405020304" charset="0"/>
            </a:endParaRPr>
          </a:p>
        </p:txBody>
      </p:sp>
      <p:sp>
        <p:nvSpPr>
          <p:cNvPr id="8" name="矩形 7"/>
          <p:cNvSpPr/>
          <p:nvPr/>
        </p:nvSpPr>
        <p:spPr>
          <a:xfrm>
            <a:off x="565785" y="1170305"/>
            <a:ext cx="4429125" cy="2553335"/>
          </a:xfrm>
          <a:prstGeom prst="rect">
            <a:avLst/>
          </a:prstGeom>
          <a:noFill/>
        </p:spPr>
        <p:txBody>
          <a:bodyPr wrap="square" rtlCol="0">
            <a:spAutoFit/>
          </a:bodyPr>
          <a:lstStyle/>
          <a:p>
            <a:pPr defTabSz="914400"/>
            <a:r>
              <a:rPr lang="en-US" altLang="zh-CN" sz="8000">
                <a:solidFill>
                  <a:schemeClr val="bg1"/>
                </a:solidFill>
                <a:latin typeface="Times New Roman" panose="02020603050405020304" charset="0"/>
                <a:ea typeface="Microsoft YaHei" panose="020B0503020204020204" pitchFamily="34" charset="-122"/>
                <a:cs typeface="Times New Roman" panose="02020603050405020304" charset="0"/>
              </a:rPr>
              <a:t>IBM</a:t>
            </a:r>
            <a:endParaRPr lang="en-US" altLang="zh-CN" sz="8000">
              <a:solidFill>
                <a:schemeClr val="bg1"/>
              </a:solidFill>
              <a:latin typeface="Times New Roman" panose="02020603050405020304" charset="0"/>
              <a:ea typeface="Microsoft YaHei" panose="020B0503020204020204" pitchFamily="34" charset="-122"/>
              <a:cs typeface="Times New Roman" panose="02020603050405020304" charset="0"/>
            </a:endParaRPr>
          </a:p>
          <a:p>
            <a:pPr defTabSz="914400"/>
            <a:endParaRPr lang="en-US" altLang="zh-CN" sz="8000">
              <a:solidFill>
                <a:schemeClr val="bg1"/>
              </a:solidFill>
              <a:latin typeface="Times New Roman" panose="02020603050405020304" charset="0"/>
              <a:ea typeface="Microsoft YaHei" panose="020B0503020204020204" pitchFamily="34" charset="-122"/>
              <a:cs typeface="Times New Roman" panose="02020603050405020304" charset="0"/>
            </a:endParaRPr>
          </a:p>
        </p:txBody>
      </p:sp>
      <p:grpSp>
        <p:nvGrpSpPr>
          <p:cNvPr id="7" name="组合 6"/>
          <p:cNvGrpSpPr/>
          <p:nvPr/>
        </p:nvGrpSpPr>
        <p:grpSpPr>
          <a:xfrm>
            <a:off x="6211737" y="651501"/>
            <a:ext cx="2429773" cy="4271867"/>
            <a:chOff x="5955241" y="310055"/>
            <a:chExt cx="2572835" cy="452339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l="18904" r="20257"/>
            <a:stretch>
              <a:fillRect/>
            </a:stretch>
          </p:blipFill>
          <p:spPr>
            <a:xfrm>
              <a:off x="6295727" y="530231"/>
              <a:ext cx="1891862" cy="4146097"/>
            </a:xfrm>
            <a:prstGeom prst="roundRect">
              <a:avLst>
                <a:gd name="adj" fmla="val 13334"/>
              </a:avLst>
            </a:prstGeom>
          </p:spPr>
        </p:pic>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l="30840" t="-834" r="31207" b="835"/>
            <a:stretch>
              <a:fillRect/>
            </a:stretch>
          </p:blipFill>
          <p:spPr>
            <a:xfrm>
              <a:off x="5955241" y="310055"/>
              <a:ext cx="2572835" cy="4523390"/>
            </a:xfrm>
            <a:prstGeom prst="rect">
              <a:avLst/>
            </a:prstGeom>
          </p:spPr>
        </p:pic>
      </p:grpSp>
      <p:sp>
        <p:nvSpPr>
          <p:cNvPr id="9" name="矩形 8"/>
          <p:cNvSpPr/>
          <p:nvPr/>
        </p:nvSpPr>
        <p:spPr>
          <a:xfrm>
            <a:off x="565612" y="245940"/>
            <a:ext cx="1503163" cy="261610"/>
          </a:xfrm>
          <a:prstGeom prst="rect">
            <a:avLst/>
          </a:prstGeom>
          <a:noFill/>
        </p:spPr>
        <p:txBody>
          <a:bodyPr wrap="square">
            <a:spAutoFit/>
          </a:bodyPr>
          <a:lstStyle/>
          <a:p>
            <a:pPr fontAlgn="base">
              <a:spcBef>
                <a:spcPct val="0"/>
              </a:spcBef>
              <a:spcAft>
                <a:spcPct val="0"/>
              </a:spcAft>
            </a:pPr>
            <a:r>
              <a:rPr lang="en-US" altLang="zh-CN" sz="1050">
                <a:solidFill>
                  <a:schemeClr val="bg1"/>
                </a:solidFill>
                <a:latin typeface="Times New Roman" panose="02020603050405020304" charset="0"/>
                <a:ea typeface="方正书宋简体" panose="03000509000000000000" pitchFamily="65" charset="-122"/>
                <a:cs typeface="Times New Roman" panose="02020603050405020304" charset="0"/>
                <a:sym typeface="+mn-lt"/>
              </a:rPr>
              <a:t>Summary Of Work</a:t>
            </a:r>
            <a:endParaRPr lang="en-US" altLang="zh-CN" sz="1050">
              <a:solidFill>
                <a:schemeClr val="bg1"/>
              </a:solidFill>
              <a:latin typeface="Times New Roman" panose="02020603050405020304" charset="0"/>
              <a:ea typeface="方正书宋简体" panose="03000509000000000000" pitchFamily="65" charset="-122"/>
              <a:cs typeface="Times New Roman" panose="02020603050405020304" charset="0"/>
              <a:sym typeface="+mn-lt"/>
            </a:endParaRPr>
          </a:p>
        </p:txBody>
      </p:sp>
      <p:sp>
        <p:nvSpPr>
          <p:cNvPr id="11" name="矩形 10"/>
          <p:cNvSpPr/>
          <p:nvPr/>
        </p:nvSpPr>
        <p:spPr>
          <a:xfrm>
            <a:off x="2221230" y="237455"/>
            <a:ext cx="1503163" cy="261610"/>
          </a:xfrm>
          <a:prstGeom prst="rect">
            <a:avLst/>
          </a:prstGeom>
          <a:noFill/>
        </p:spPr>
        <p:txBody>
          <a:bodyPr wrap="square">
            <a:spAutoFit/>
          </a:bodyPr>
          <a:lstStyle/>
          <a:p>
            <a:pPr fontAlgn="base">
              <a:spcBef>
                <a:spcPct val="0"/>
              </a:spcBef>
              <a:spcAft>
                <a:spcPct val="0"/>
              </a:spcAft>
            </a:pPr>
            <a:r>
              <a:rPr lang="en-US" altLang="zh-CN" sz="1050">
                <a:solidFill>
                  <a:schemeClr val="bg1"/>
                </a:solidFill>
                <a:latin typeface="Times New Roman" panose="02020603050405020304" charset="0"/>
                <a:ea typeface="方正书宋简体" panose="03000509000000000000" pitchFamily="65" charset="-122"/>
                <a:cs typeface="Times New Roman" panose="02020603050405020304" charset="0"/>
                <a:sym typeface="+mn-lt"/>
              </a:rPr>
              <a:t>Performance Display</a:t>
            </a:r>
            <a:endParaRPr lang="en-US" altLang="zh-CN" sz="1050">
              <a:solidFill>
                <a:schemeClr val="bg1"/>
              </a:solidFill>
              <a:latin typeface="Times New Roman" panose="02020603050405020304" charset="0"/>
              <a:ea typeface="方正书宋简体" panose="03000509000000000000" pitchFamily="65" charset="-122"/>
              <a:cs typeface="Times New Roman" panose="02020603050405020304" charset="0"/>
              <a:sym typeface="+mn-lt"/>
            </a:endParaRPr>
          </a:p>
        </p:txBody>
      </p:sp>
      <p:sp>
        <p:nvSpPr>
          <p:cNvPr id="12" name="矩形 11"/>
          <p:cNvSpPr/>
          <p:nvPr/>
        </p:nvSpPr>
        <p:spPr>
          <a:xfrm>
            <a:off x="3845207" y="242406"/>
            <a:ext cx="1973704" cy="261610"/>
          </a:xfrm>
          <a:prstGeom prst="rect">
            <a:avLst/>
          </a:prstGeom>
          <a:noFill/>
        </p:spPr>
        <p:txBody>
          <a:bodyPr wrap="square">
            <a:spAutoFit/>
          </a:bodyPr>
          <a:lstStyle/>
          <a:p>
            <a:pPr fontAlgn="base">
              <a:spcBef>
                <a:spcPct val="0"/>
              </a:spcBef>
              <a:spcAft>
                <a:spcPct val="0"/>
              </a:spcAft>
            </a:pPr>
            <a:r>
              <a:rPr lang="en-US" altLang="zh-CN" sz="1050">
                <a:solidFill>
                  <a:schemeClr val="bg1"/>
                </a:solidFill>
                <a:latin typeface="Times New Roman" panose="02020603050405020304" charset="0"/>
                <a:ea typeface="方正书宋简体" panose="03000509000000000000" pitchFamily="65" charset="-122"/>
                <a:cs typeface="Times New Roman" panose="02020603050405020304" charset="0"/>
                <a:sym typeface="+mn-lt"/>
              </a:rPr>
              <a:t>Summarize Experience</a:t>
            </a:r>
            <a:endParaRPr lang="en-US" altLang="zh-CN" sz="1050">
              <a:solidFill>
                <a:schemeClr val="bg1"/>
              </a:solidFill>
              <a:latin typeface="Times New Roman" panose="02020603050405020304" charset="0"/>
              <a:ea typeface="方正书宋简体" panose="03000509000000000000" pitchFamily="65" charset="-122"/>
              <a:cs typeface="Times New Roman" panose="02020603050405020304" charset="0"/>
              <a:sym typeface="+mn-lt"/>
            </a:endParaRPr>
          </a:p>
        </p:txBody>
      </p:sp>
      <p:sp>
        <p:nvSpPr>
          <p:cNvPr id="13" name="矩形 12"/>
          <p:cNvSpPr/>
          <p:nvPr/>
        </p:nvSpPr>
        <p:spPr>
          <a:xfrm>
            <a:off x="5694788" y="245940"/>
            <a:ext cx="969248" cy="261610"/>
          </a:xfrm>
          <a:prstGeom prst="rect">
            <a:avLst/>
          </a:prstGeom>
          <a:noFill/>
        </p:spPr>
        <p:txBody>
          <a:bodyPr wrap="square">
            <a:spAutoFit/>
          </a:bodyPr>
          <a:lstStyle/>
          <a:p>
            <a:pPr fontAlgn="base">
              <a:spcBef>
                <a:spcPct val="0"/>
              </a:spcBef>
              <a:spcAft>
                <a:spcPct val="0"/>
              </a:spcAft>
            </a:pPr>
            <a:r>
              <a:rPr lang="en-US" altLang="zh-CN" sz="1050">
                <a:solidFill>
                  <a:schemeClr val="bg1"/>
                </a:solidFill>
                <a:latin typeface="Times New Roman" panose="02020603050405020304" charset="0"/>
                <a:ea typeface="方正书宋简体" panose="03000509000000000000" pitchFamily="65" charset="-122"/>
                <a:cs typeface="Times New Roman" panose="02020603050405020304" charset="0"/>
                <a:sym typeface="+mn-lt"/>
              </a:rPr>
              <a:t>Work Plan </a:t>
            </a:r>
            <a:endParaRPr lang="en-US" altLang="zh-CN" sz="1050">
              <a:solidFill>
                <a:schemeClr val="bg1"/>
              </a:solidFill>
              <a:latin typeface="Times New Roman" panose="02020603050405020304" charset="0"/>
              <a:ea typeface="方正书宋简体" panose="03000509000000000000" pitchFamily="65" charset="-122"/>
              <a:cs typeface="Times New Roman" panose="02020603050405020304" charset="0"/>
              <a:sym typeface="+mn-lt"/>
            </a:endParaRPr>
          </a:p>
        </p:txBody>
      </p:sp>
      <p:grpSp>
        <p:nvGrpSpPr>
          <p:cNvPr id="16" name="组合 15"/>
          <p:cNvGrpSpPr/>
          <p:nvPr/>
        </p:nvGrpSpPr>
        <p:grpSpPr>
          <a:xfrm>
            <a:off x="8715971" y="368260"/>
            <a:ext cx="173182" cy="103909"/>
            <a:chOff x="4637809" y="654453"/>
            <a:chExt cx="173182" cy="103909"/>
          </a:xfrm>
        </p:grpSpPr>
        <p:cxnSp>
          <p:nvCxnSpPr>
            <p:cNvPr id="4" name="直接连接符 3"/>
            <p:cNvCxnSpPr/>
            <p:nvPr/>
          </p:nvCxnSpPr>
          <p:spPr>
            <a:xfrm>
              <a:off x="4637809" y="654453"/>
              <a:ext cx="17318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4637809" y="706407"/>
              <a:ext cx="17318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4637809" y="758362"/>
              <a:ext cx="17318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0" name="直接连接符 19"/>
          <p:cNvCxnSpPr/>
          <p:nvPr/>
        </p:nvCxnSpPr>
        <p:spPr>
          <a:xfrm>
            <a:off x="8877493" y="1378528"/>
            <a:ext cx="0" cy="11152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2" name="Group 4"/>
          <p:cNvGrpSpPr>
            <a:grpSpLocks noChangeAspect="1"/>
          </p:cNvGrpSpPr>
          <p:nvPr/>
        </p:nvGrpSpPr>
        <p:grpSpPr bwMode="auto">
          <a:xfrm>
            <a:off x="8776257" y="2631931"/>
            <a:ext cx="225792" cy="311005"/>
            <a:chOff x="3077" y="690"/>
            <a:chExt cx="522" cy="719"/>
          </a:xfrm>
          <a:solidFill>
            <a:schemeClr val="bg1"/>
          </a:solidFill>
        </p:grpSpPr>
        <p:sp>
          <p:nvSpPr>
            <p:cNvPr id="24" name="Freeform 5"/>
            <p:cNvSpPr>
              <a:spLocks noEditPoints="1"/>
            </p:cNvSpPr>
            <p:nvPr/>
          </p:nvSpPr>
          <p:spPr bwMode="auto">
            <a:xfrm>
              <a:off x="3077" y="690"/>
              <a:ext cx="522" cy="719"/>
            </a:xfrm>
            <a:custGeom>
              <a:avLst/>
              <a:gdLst>
                <a:gd name="T0" fmla="*/ 234 w 426"/>
                <a:gd name="T1" fmla="*/ 591 h 591"/>
                <a:gd name="T2" fmla="*/ 192 w 426"/>
                <a:gd name="T3" fmla="*/ 591 h 591"/>
                <a:gd name="T4" fmla="*/ 0 w 426"/>
                <a:gd name="T5" fmla="*/ 400 h 591"/>
                <a:gd name="T6" fmla="*/ 0 w 426"/>
                <a:gd name="T7" fmla="*/ 191 h 591"/>
                <a:gd name="T8" fmla="*/ 192 w 426"/>
                <a:gd name="T9" fmla="*/ 0 h 591"/>
                <a:gd name="T10" fmla="*/ 234 w 426"/>
                <a:gd name="T11" fmla="*/ 0 h 591"/>
                <a:gd name="T12" fmla="*/ 426 w 426"/>
                <a:gd name="T13" fmla="*/ 191 h 591"/>
                <a:gd name="T14" fmla="*/ 426 w 426"/>
                <a:gd name="T15" fmla="*/ 400 h 591"/>
                <a:gd name="T16" fmla="*/ 234 w 426"/>
                <a:gd name="T17" fmla="*/ 591 h 591"/>
                <a:gd name="T18" fmla="*/ 192 w 426"/>
                <a:gd name="T19" fmla="*/ 51 h 591"/>
                <a:gd name="T20" fmla="*/ 51 w 426"/>
                <a:gd name="T21" fmla="*/ 191 h 591"/>
                <a:gd name="T22" fmla="*/ 51 w 426"/>
                <a:gd name="T23" fmla="*/ 400 h 591"/>
                <a:gd name="T24" fmla="*/ 192 w 426"/>
                <a:gd name="T25" fmla="*/ 540 h 591"/>
                <a:gd name="T26" fmla="*/ 234 w 426"/>
                <a:gd name="T27" fmla="*/ 540 h 591"/>
                <a:gd name="T28" fmla="*/ 375 w 426"/>
                <a:gd name="T29" fmla="*/ 400 h 591"/>
                <a:gd name="T30" fmla="*/ 375 w 426"/>
                <a:gd name="T31" fmla="*/ 191 h 591"/>
                <a:gd name="T32" fmla="*/ 234 w 426"/>
                <a:gd name="T33" fmla="*/ 51 h 591"/>
                <a:gd name="T34" fmla="*/ 192 w 426"/>
                <a:gd name="T35" fmla="*/ 51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6" h="591">
                  <a:moveTo>
                    <a:pt x="234" y="591"/>
                  </a:moveTo>
                  <a:cubicBezTo>
                    <a:pt x="192" y="591"/>
                    <a:pt x="192" y="591"/>
                    <a:pt x="192" y="591"/>
                  </a:cubicBezTo>
                  <a:cubicBezTo>
                    <a:pt x="86" y="591"/>
                    <a:pt x="0" y="505"/>
                    <a:pt x="0" y="400"/>
                  </a:cubicBezTo>
                  <a:cubicBezTo>
                    <a:pt x="0" y="191"/>
                    <a:pt x="0" y="191"/>
                    <a:pt x="0" y="191"/>
                  </a:cubicBezTo>
                  <a:cubicBezTo>
                    <a:pt x="0" y="86"/>
                    <a:pt x="86" y="0"/>
                    <a:pt x="192" y="0"/>
                  </a:cubicBezTo>
                  <a:cubicBezTo>
                    <a:pt x="234" y="0"/>
                    <a:pt x="234" y="0"/>
                    <a:pt x="234" y="0"/>
                  </a:cubicBezTo>
                  <a:cubicBezTo>
                    <a:pt x="340" y="0"/>
                    <a:pt x="426" y="86"/>
                    <a:pt x="426" y="191"/>
                  </a:cubicBezTo>
                  <a:cubicBezTo>
                    <a:pt x="426" y="400"/>
                    <a:pt x="426" y="400"/>
                    <a:pt x="426" y="400"/>
                  </a:cubicBezTo>
                  <a:cubicBezTo>
                    <a:pt x="426" y="505"/>
                    <a:pt x="340" y="591"/>
                    <a:pt x="234" y="591"/>
                  </a:cubicBezTo>
                  <a:close/>
                  <a:moveTo>
                    <a:pt x="192" y="51"/>
                  </a:moveTo>
                  <a:cubicBezTo>
                    <a:pt x="114" y="51"/>
                    <a:pt x="51" y="114"/>
                    <a:pt x="51" y="191"/>
                  </a:cubicBezTo>
                  <a:cubicBezTo>
                    <a:pt x="51" y="400"/>
                    <a:pt x="51" y="400"/>
                    <a:pt x="51" y="400"/>
                  </a:cubicBezTo>
                  <a:cubicBezTo>
                    <a:pt x="51" y="477"/>
                    <a:pt x="114" y="540"/>
                    <a:pt x="192" y="540"/>
                  </a:cubicBezTo>
                  <a:cubicBezTo>
                    <a:pt x="234" y="540"/>
                    <a:pt x="234" y="540"/>
                    <a:pt x="234" y="540"/>
                  </a:cubicBezTo>
                  <a:cubicBezTo>
                    <a:pt x="312" y="540"/>
                    <a:pt x="375" y="477"/>
                    <a:pt x="375" y="400"/>
                  </a:cubicBezTo>
                  <a:cubicBezTo>
                    <a:pt x="375" y="191"/>
                    <a:pt x="375" y="191"/>
                    <a:pt x="375" y="191"/>
                  </a:cubicBezTo>
                  <a:cubicBezTo>
                    <a:pt x="375" y="114"/>
                    <a:pt x="312" y="51"/>
                    <a:pt x="234" y="51"/>
                  </a:cubicBezTo>
                  <a:lnTo>
                    <a:pt x="192"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Times New Roman" panose="02020603050405020304" charset="0"/>
                <a:cs typeface="Times New Roman" panose="02020603050405020304" charset="0"/>
              </a:endParaRPr>
            </a:p>
          </p:txBody>
        </p:sp>
        <p:sp>
          <p:nvSpPr>
            <p:cNvPr id="25" name="Rectangle 6"/>
            <p:cNvSpPr>
              <a:spLocks noChangeArrowheads="1"/>
            </p:cNvSpPr>
            <p:nvPr/>
          </p:nvSpPr>
          <p:spPr bwMode="auto">
            <a:xfrm>
              <a:off x="3306" y="816"/>
              <a:ext cx="62" cy="1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Times New Roman" panose="02020603050405020304" charset="0"/>
                <a:cs typeface="Times New Roman" panose="02020603050405020304" charset="0"/>
              </a:endParaRPr>
            </a:p>
          </p:txBody>
        </p:sp>
      </p:grpSp>
      <p:grpSp>
        <p:nvGrpSpPr>
          <p:cNvPr id="46" name="组合 45"/>
          <p:cNvGrpSpPr/>
          <p:nvPr/>
        </p:nvGrpSpPr>
        <p:grpSpPr>
          <a:xfrm>
            <a:off x="795026" y="4847949"/>
            <a:ext cx="1516258" cy="206806"/>
            <a:chOff x="635133" y="4758817"/>
            <a:chExt cx="1655349" cy="225777"/>
          </a:xfrm>
        </p:grpSpPr>
        <p:grpSp>
          <p:nvGrpSpPr>
            <p:cNvPr id="43" name="组合 42"/>
            <p:cNvGrpSpPr/>
            <p:nvPr/>
          </p:nvGrpSpPr>
          <p:grpSpPr>
            <a:xfrm>
              <a:off x="635133" y="4758817"/>
              <a:ext cx="221707" cy="221708"/>
              <a:chOff x="635133" y="4758817"/>
              <a:chExt cx="221707" cy="221708"/>
            </a:xfrm>
          </p:grpSpPr>
          <p:sp>
            <p:nvSpPr>
              <p:cNvPr id="28" name="椭圆 27"/>
              <p:cNvSpPr/>
              <p:nvPr/>
            </p:nvSpPr>
            <p:spPr>
              <a:xfrm>
                <a:off x="635133" y="4758817"/>
                <a:ext cx="221707" cy="221708"/>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charset="0"/>
                  <a:cs typeface="Times New Roman" panose="02020603050405020304" charset="0"/>
                </a:endParaRPr>
              </a:p>
            </p:txBody>
          </p:sp>
          <p:grpSp>
            <p:nvGrpSpPr>
              <p:cNvPr id="32" name="Group 4"/>
              <p:cNvGrpSpPr>
                <a:grpSpLocks noChangeAspect="1"/>
              </p:cNvGrpSpPr>
              <p:nvPr/>
            </p:nvGrpSpPr>
            <p:grpSpPr bwMode="auto">
              <a:xfrm>
                <a:off x="672524" y="4804589"/>
                <a:ext cx="150212" cy="128831"/>
                <a:chOff x="504" y="1763"/>
                <a:chExt cx="274" cy="235"/>
              </a:xfrm>
              <a:solidFill>
                <a:schemeClr val="bg1"/>
              </a:solidFill>
            </p:grpSpPr>
            <p:sp>
              <p:nvSpPr>
                <p:cNvPr id="39" name="Freeform 5"/>
                <p:cNvSpPr/>
                <p:nvPr/>
              </p:nvSpPr>
              <p:spPr bwMode="auto">
                <a:xfrm>
                  <a:off x="504" y="1781"/>
                  <a:ext cx="80" cy="177"/>
                </a:xfrm>
                <a:custGeom>
                  <a:avLst/>
                  <a:gdLst>
                    <a:gd name="T0" fmla="*/ 183 w 204"/>
                    <a:gd name="T1" fmla="*/ 229 h 452"/>
                    <a:gd name="T2" fmla="*/ 170 w 204"/>
                    <a:gd name="T3" fmla="*/ 196 h 452"/>
                    <a:gd name="T4" fmla="*/ 125 w 204"/>
                    <a:gd name="T5" fmla="*/ 127 h 452"/>
                    <a:gd name="T6" fmla="*/ 182 w 204"/>
                    <a:gd name="T7" fmla="*/ 52 h 452"/>
                    <a:gd name="T8" fmla="*/ 200 w 204"/>
                    <a:gd name="T9" fmla="*/ 21 h 452"/>
                    <a:gd name="T10" fmla="*/ 171 w 204"/>
                    <a:gd name="T11" fmla="*/ 3 h 452"/>
                    <a:gd name="T12" fmla="*/ 75 w 204"/>
                    <a:gd name="T13" fmla="*/ 127 h 452"/>
                    <a:gd name="T14" fmla="*/ 108 w 204"/>
                    <a:gd name="T15" fmla="*/ 211 h 452"/>
                    <a:gd name="T16" fmla="*/ 0 w 204"/>
                    <a:gd name="T17" fmla="*/ 388 h 452"/>
                    <a:gd name="T18" fmla="*/ 0 w 204"/>
                    <a:gd name="T19" fmla="*/ 427 h 452"/>
                    <a:gd name="T20" fmla="*/ 25 w 204"/>
                    <a:gd name="T21" fmla="*/ 452 h 452"/>
                    <a:gd name="T22" fmla="*/ 50 w 204"/>
                    <a:gd name="T23" fmla="*/ 427 h 452"/>
                    <a:gd name="T24" fmla="*/ 50 w 204"/>
                    <a:gd name="T25" fmla="*/ 388 h 452"/>
                    <a:gd name="T26" fmla="*/ 163 w 204"/>
                    <a:gd name="T27" fmla="*/ 244 h 452"/>
                    <a:gd name="T28" fmla="*/ 183 w 204"/>
                    <a:gd name="T29" fmla="*/ 229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4" h="452">
                      <a:moveTo>
                        <a:pt x="183" y="229"/>
                      </a:moveTo>
                      <a:cubicBezTo>
                        <a:pt x="188" y="216"/>
                        <a:pt x="182" y="202"/>
                        <a:pt x="170" y="196"/>
                      </a:cubicBezTo>
                      <a:cubicBezTo>
                        <a:pt x="142" y="184"/>
                        <a:pt x="125" y="157"/>
                        <a:pt x="125" y="127"/>
                      </a:cubicBezTo>
                      <a:cubicBezTo>
                        <a:pt x="125" y="93"/>
                        <a:pt x="149" y="60"/>
                        <a:pt x="182" y="52"/>
                      </a:cubicBezTo>
                      <a:cubicBezTo>
                        <a:pt x="196" y="48"/>
                        <a:pt x="204" y="34"/>
                        <a:pt x="200" y="21"/>
                      </a:cubicBezTo>
                      <a:cubicBezTo>
                        <a:pt x="197" y="8"/>
                        <a:pt x="184" y="0"/>
                        <a:pt x="171" y="3"/>
                      </a:cubicBezTo>
                      <a:cubicBezTo>
                        <a:pt x="114" y="16"/>
                        <a:pt x="75" y="69"/>
                        <a:pt x="75" y="127"/>
                      </a:cubicBezTo>
                      <a:cubicBezTo>
                        <a:pt x="75" y="159"/>
                        <a:pt x="87" y="189"/>
                        <a:pt x="108" y="211"/>
                      </a:cubicBezTo>
                      <a:cubicBezTo>
                        <a:pt x="41" y="245"/>
                        <a:pt x="0" y="313"/>
                        <a:pt x="0" y="388"/>
                      </a:cubicBezTo>
                      <a:cubicBezTo>
                        <a:pt x="0" y="427"/>
                        <a:pt x="0" y="427"/>
                        <a:pt x="0" y="427"/>
                      </a:cubicBezTo>
                      <a:cubicBezTo>
                        <a:pt x="0" y="440"/>
                        <a:pt x="11" y="452"/>
                        <a:pt x="25" y="452"/>
                      </a:cubicBezTo>
                      <a:cubicBezTo>
                        <a:pt x="39" y="452"/>
                        <a:pt x="50" y="440"/>
                        <a:pt x="50" y="427"/>
                      </a:cubicBezTo>
                      <a:cubicBezTo>
                        <a:pt x="50" y="388"/>
                        <a:pt x="50" y="388"/>
                        <a:pt x="50" y="388"/>
                      </a:cubicBezTo>
                      <a:cubicBezTo>
                        <a:pt x="50" y="319"/>
                        <a:pt x="97" y="260"/>
                        <a:pt x="163" y="244"/>
                      </a:cubicBezTo>
                      <a:cubicBezTo>
                        <a:pt x="172" y="242"/>
                        <a:pt x="179" y="237"/>
                        <a:pt x="183" y="2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latin typeface="Times New Roman" panose="02020603050405020304" charset="0"/>
                    <a:cs typeface="Times New Roman" panose="02020603050405020304" charset="0"/>
                  </a:endParaRPr>
                </a:p>
              </p:txBody>
            </p:sp>
            <p:sp>
              <p:nvSpPr>
                <p:cNvPr id="40" name="Freeform 6"/>
                <p:cNvSpPr>
                  <a:spLocks noEditPoints="1"/>
                </p:cNvSpPr>
                <p:nvPr/>
              </p:nvSpPr>
              <p:spPr bwMode="auto">
                <a:xfrm>
                  <a:off x="543" y="1763"/>
                  <a:ext cx="196" cy="235"/>
                </a:xfrm>
                <a:custGeom>
                  <a:avLst/>
                  <a:gdLst>
                    <a:gd name="T0" fmla="*/ 343 w 500"/>
                    <a:gd name="T1" fmla="*/ 268 h 600"/>
                    <a:gd name="T2" fmla="*/ 400 w 500"/>
                    <a:gd name="T3" fmla="*/ 150 h 600"/>
                    <a:gd name="T4" fmla="*/ 250 w 500"/>
                    <a:gd name="T5" fmla="*/ 0 h 600"/>
                    <a:gd name="T6" fmla="*/ 100 w 500"/>
                    <a:gd name="T7" fmla="*/ 150 h 600"/>
                    <a:gd name="T8" fmla="*/ 158 w 500"/>
                    <a:gd name="T9" fmla="*/ 268 h 600"/>
                    <a:gd name="T10" fmla="*/ 0 w 500"/>
                    <a:gd name="T11" fmla="*/ 526 h 600"/>
                    <a:gd name="T12" fmla="*/ 0 w 500"/>
                    <a:gd name="T13" fmla="*/ 600 h 600"/>
                    <a:gd name="T14" fmla="*/ 500 w 500"/>
                    <a:gd name="T15" fmla="*/ 600 h 600"/>
                    <a:gd name="T16" fmla="*/ 500 w 500"/>
                    <a:gd name="T17" fmla="*/ 526 h 600"/>
                    <a:gd name="T18" fmla="*/ 343 w 500"/>
                    <a:gd name="T19" fmla="*/ 268 h 600"/>
                    <a:gd name="T20" fmla="*/ 150 w 500"/>
                    <a:gd name="T21" fmla="*/ 150 h 600"/>
                    <a:gd name="T22" fmla="*/ 253 w 500"/>
                    <a:gd name="T23" fmla="*/ 54 h 600"/>
                    <a:gd name="T24" fmla="*/ 350 w 500"/>
                    <a:gd name="T25" fmla="*/ 150 h 600"/>
                    <a:gd name="T26" fmla="*/ 247 w 500"/>
                    <a:gd name="T27" fmla="*/ 247 h 600"/>
                    <a:gd name="T28" fmla="*/ 150 w 500"/>
                    <a:gd name="T29" fmla="*/ 150 h 600"/>
                    <a:gd name="T30" fmla="*/ 450 w 500"/>
                    <a:gd name="T31" fmla="*/ 551 h 600"/>
                    <a:gd name="T32" fmla="*/ 50 w 500"/>
                    <a:gd name="T33" fmla="*/ 551 h 600"/>
                    <a:gd name="T34" fmla="*/ 50 w 500"/>
                    <a:gd name="T35" fmla="*/ 526 h 600"/>
                    <a:gd name="T36" fmla="*/ 250 w 500"/>
                    <a:gd name="T37" fmla="*/ 300 h 600"/>
                    <a:gd name="T38" fmla="*/ 450 w 500"/>
                    <a:gd name="T39" fmla="*/ 526 h 600"/>
                    <a:gd name="T40" fmla="*/ 450 w 500"/>
                    <a:gd name="T41" fmla="*/ 551 h 600"/>
                    <a:gd name="T42" fmla="*/ 450 w 500"/>
                    <a:gd name="T43" fmla="*/ 551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0" h="600">
                      <a:moveTo>
                        <a:pt x="343" y="268"/>
                      </a:moveTo>
                      <a:cubicBezTo>
                        <a:pt x="379" y="240"/>
                        <a:pt x="400" y="196"/>
                        <a:pt x="400" y="150"/>
                      </a:cubicBezTo>
                      <a:cubicBezTo>
                        <a:pt x="400" y="68"/>
                        <a:pt x="333" y="0"/>
                        <a:pt x="250" y="0"/>
                      </a:cubicBezTo>
                      <a:cubicBezTo>
                        <a:pt x="167" y="0"/>
                        <a:pt x="100" y="68"/>
                        <a:pt x="100" y="150"/>
                      </a:cubicBezTo>
                      <a:cubicBezTo>
                        <a:pt x="100" y="198"/>
                        <a:pt x="123" y="241"/>
                        <a:pt x="158" y="268"/>
                      </a:cubicBezTo>
                      <a:cubicBezTo>
                        <a:pt x="66" y="305"/>
                        <a:pt x="0" y="420"/>
                        <a:pt x="0" y="526"/>
                      </a:cubicBezTo>
                      <a:cubicBezTo>
                        <a:pt x="0" y="600"/>
                        <a:pt x="0" y="600"/>
                        <a:pt x="0" y="600"/>
                      </a:cubicBezTo>
                      <a:cubicBezTo>
                        <a:pt x="500" y="600"/>
                        <a:pt x="500" y="600"/>
                        <a:pt x="500" y="600"/>
                      </a:cubicBezTo>
                      <a:cubicBezTo>
                        <a:pt x="500" y="526"/>
                        <a:pt x="500" y="526"/>
                        <a:pt x="500" y="526"/>
                      </a:cubicBezTo>
                      <a:cubicBezTo>
                        <a:pt x="500" y="420"/>
                        <a:pt x="435" y="305"/>
                        <a:pt x="343" y="268"/>
                      </a:cubicBezTo>
                      <a:close/>
                      <a:moveTo>
                        <a:pt x="150" y="150"/>
                      </a:moveTo>
                      <a:cubicBezTo>
                        <a:pt x="152" y="95"/>
                        <a:pt x="198" y="52"/>
                        <a:pt x="253" y="54"/>
                      </a:cubicBezTo>
                      <a:cubicBezTo>
                        <a:pt x="306" y="55"/>
                        <a:pt x="348" y="98"/>
                        <a:pt x="350" y="150"/>
                      </a:cubicBezTo>
                      <a:cubicBezTo>
                        <a:pt x="348" y="206"/>
                        <a:pt x="302" y="249"/>
                        <a:pt x="247" y="247"/>
                      </a:cubicBezTo>
                      <a:cubicBezTo>
                        <a:pt x="194" y="246"/>
                        <a:pt x="152" y="203"/>
                        <a:pt x="150" y="150"/>
                      </a:cubicBezTo>
                      <a:close/>
                      <a:moveTo>
                        <a:pt x="450" y="551"/>
                      </a:moveTo>
                      <a:cubicBezTo>
                        <a:pt x="50" y="551"/>
                        <a:pt x="50" y="551"/>
                        <a:pt x="50" y="551"/>
                      </a:cubicBezTo>
                      <a:cubicBezTo>
                        <a:pt x="50" y="526"/>
                        <a:pt x="50" y="526"/>
                        <a:pt x="50" y="526"/>
                      </a:cubicBezTo>
                      <a:cubicBezTo>
                        <a:pt x="50" y="415"/>
                        <a:pt x="140" y="300"/>
                        <a:pt x="250" y="300"/>
                      </a:cubicBezTo>
                      <a:cubicBezTo>
                        <a:pt x="360" y="300"/>
                        <a:pt x="450" y="415"/>
                        <a:pt x="450" y="526"/>
                      </a:cubicBezTo>
                      <a:cubicBezTo>
                        <a:pt x="450" y="551"/>
                        <a:pt x="450" y="551"/>
                        <a:pt x="450" y="551"/>
                      </a:cubicBezTo>
                      <a:cubicBezTo>
                        <a:pt x="450" y="551"/>
                        <a:pt x="450" y="551"/>
                        <a:pt x="450" y="5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latin typeface="Times New Roman" panose="02020603050405020304" charset="0"/>
                    <a:cs typeface="Times New Roman" panose="02020603050405020304" charset="0"/>
                  </a:endParaRPr>
                </a:p>
              </p:txBody>
            </p:sp>
            <p:sp>
              <p:nvSpPr>
                <p:cNvPr id="41" name="Freeform 7"/>
                <p:cNvSpPr/>
                <p:nvPr/>
              </p:nvSpPr>
              <p:spPr bwMode="auto">
                <a:xfrm>
                  <a:off x="699" y="1781"/>
                  <a:ext cx="79" cy="177"/>
                </a:xfrm>
                <a:custGeom>
                  <a:avLst/>
                  <a:gdLst>
                    <a:gd name="T0" fmla="*/ 94 w 201"/>
                    <a:gd name="T1" fmla="*/ 211 h 452"/>
                    <a:gd name="T2" fmla="*/ 126 w 201"/>
                    <a:gd name="T3" fmla="*/ 127 h 452"/>
                    <a:gd name="T4" fmla="*/ 34 w 201"/>
                    <a:gd name="T5" fmla="*/ 4 h 452"/>
                    <a:gd name="T6" fmla="*/ 3 w 201"/>
                    <a:gd name="T7" fmla="*/ 22 h 452"/>
                    <a:gd name="T8" fmla="*/ 21 w 201"/>
                    <a:gd name="T9" fmla="*/ 52 h 452"/>
                    <a:gd name="T10" fmla="*/ 76 w 201"/>
                    <a:gd name="T11" fmla="*/ 127 h 452"/>
                    <a:gd name="T12" fmla="*/ 31 w 201"/>
                    <a:gd name="T13" fmla="*/ 196 h 452"/>
                    <a:gd name="T14" fmla="*/ 24 w 201"/>
                    <a:gd name="T15" fmla="*/ 202 h 452"/>
                    <a:gd name="T16" fmla="*/ 18 w 201"/>
                    <a:gd name="T17" fmla="*/ 211 h 452"/>
                    <a:gd name="T18" fmla="*/ 17 w 201"/>
                    <a:gd name="T19" fmla="*/ 216 h 452"/>
                    <a:gd name="T20" fmla="*/ 18 w 201"/>
                    <a:gd name="T21" fmla="*/ 229 h 452"/>
                    <a:gd name="T22" fmla="*/ 38 w 201"/>
                    <a:gd name="T23" fmla="*/ 244 h 452"/>
                    <a:gd name="T24" fmla="*/ 151 w 201"/>
                    <a:gd name="T25" fmla="*/ 388 h 452"/>
                    <a:gd name="T26" fmla="*/ 151 w 201"/>
                    <a:gd name="T27" fmla="*/ 427 h 452"/>
                    <a:gd name="T28" fmla="*/ 176 w 201"/>
                    <a:gd name="T29" fmla="*/ 452 h 452"/>
                    <a:gd name="T30" fmla="*/ 201 w 201"/>
                    <a:gd name="T31" fmla="*/ 427 h 452"/>
                    <a:gd name="T32" fmla="*/ 201 w 201"/>
                    <a:gd name="T33" fmla="*/ 388 h 452"/>
                    <a:gd name="T34" fmla="*/ 94 w 201"/>
                    <a:gd name="T35" fmla="*/ 21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1" h="452">
                      <a:moveTo>
                        <a:pt x="94" y="211"/>
                      </a:moveTo>
                      <a:cubicBezTo>
                        <a:pt x="114" y="188"/>
                        <a:pt x="126" y="158"/>
                        <a:pt x="126" y="127"/>
                      </a:cubicBezTo>
                      <a:cubicBezTo>
                        <a:pt x="126" y="71"/>
                        <a:pt x="88" y="18"/>
                        <a:pt x="34" y="4"/>
                      </a:cubicBezTo>
                      <a:cubicBezTo>
                        <a:pt x="20" y="0"/>
                        <a:pt x="7" y="9"/>
                        <a:pt x="3" y="22"/>
                      </a:cubicBezTo>
                      <a:cubicBezTo>
                        <a:pt x="0" y="35"/>
                        <a:pt x="8" y="48"/>
                        <a:pt x="21" y="52"/>
                      </a:cubicBezTo>
                      <a:cubicBezTo>
                        <a:pt x="53" y="61"/>
                        <a:pt x="76" y="94"/>
                        <a:pt x="76" y="127"/>
                      </a:cubicBezTo>
                      <a:cubicBezTo>
                        <a:pt x="76" y="157"/>
                        <a:pt x="59" y="184"/>
                        <a:pt x="31" y="196"/>
                      </a:cubicBezTo>
                      <a:cubicBezTo>
                        <a:pt x="28" y="197"/>
                        <a:pt x="26" y="199"/>
                        <a:pt x="24" y="202"/>
                      </a:cubicBezTo>
                      <a:cubicBezTo>
                        <a:pt x="21" y="204"/>
                        <a:pt x="19" y="208"/>
                        <a:pt x="18" y="211"/>
                      </a:cubicBezTo>
                      <a:cubicBezTo>
                        <a:pt x="17" y="216"/>
                        <a:pt x="17" y="216"/>
                        <a:pt x="17" y="216"/>
                      </a:cubicBezTo>
                      <a:cubicBezTo>
                        <a:pt x="16" y="220"/>
                        <a:pt x="17" y="225"/>
                        <a:pt x="18" y="229"/>
                      </a:cubicBezTo>
                      <a:cubicBezTo>
                        <a:pt x="22" y="237"/>
                        <a:pt x="29" y="243"/>
                        <a:pt x="38" y="244"/>
                      </a:cubicBezTo>
                      <a:cubicBezTo>
                        <a:pt x="104" y="260"/>
                        <a:pt x="151" y="319"/>
                        <a:pt x="151" y="388"/>
                      </a:cubicBezTo>
                      <a:cubicBezTo>
                        <a:pt x="151" y="427"/>
                        <a:pt x="151" y="427"/>
                        <a:pt x="151" y="427"/>
                      </a:cubicBezTo>
                      <a:cubicBezTo>
                        <a:pt x="151" y="440"/>
                        <a:pt x="162" y="452"/>
                        <a:pt x="176" y="452"/>
                      </a:cubicBezTo>
                      <a:cubicBezTo>
                        <a:pt x="190" y="452"/>
                        <a:pt x="201" y="440"/>
                        <a:pt x="201" y="427"/>
                      </a:cubicBezTo>
                      <a:cubicBezTo>
                        <a:pt x="201" y="388"/>
                        <a:pt x="201" y="388"/>
                        <a:pt x="201" y="388"/>
                      </a:cubicBezTo>
                      <a:cubicBezTo>
                        <a:pt x="201" y="314"/>
                        <a:pt x="160" y="245"/>
                        <a:pt x="94" y="2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latin typeface="Times New Roman" panose="02020603050405020304" charset="0"/>
                    <a:cs typeface="Times New Roman" panose="02020603050405020304" charset="0"/>
                  </a:endParaRPr>
                </a:p>
              </p:txBody>
            </p:sp>
          </p:grpSp>
        </p:grpSp>
        <p:grpSp>
          <p:nvGrpSpPr>
            <p:cNvPr id="42" name="组合 41"/>
            <p:cNvGrpSpPr/>
            <p:nvPr/>
          </p:nvGrpSpPr>
          <p:grpSpPr>
            <a:xfrm>
              <a:off x="1113014" y="4762886"/>
              <a:ext cx="221707" cy="221708"/>
              <a:chOff x="1169297" y="4762886"/>
              <a:chExt cx="221707" cy="221708"/>
            </a:xfrm>
          </p:grpSpPr>
          <p:sp>
            <p:nvSpPr>
              <p:cNvPr id="29" name="椭圆 28"/>
              <p:cNvSpPr/>
              <p:nvPr/>
            </p:nvSpPr>
            <p:spPr>
              <a:xfrm>
                <a:off x="1169297" y="4762886"/>
                <a:ext cx="221707" cy="221708"/>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charset="0"/>
                  <a:cs typeface="Times New Roman" panose="02020603050405020304" charset="0"/>
                </a:endParaRPr>
              </a:p>
            </p:txBody>
          </p:sp>
          <p:sp>
            <p:nvSpPr>
              <p:cNvPr id="33" name="Freeform 11"/>
              <p:cNvSpPr>
                <a:spLocks noEditPoints="1"/>
              </p:cNvSpPr>
              <p:nvPr/>
            </p:nvSpPr>
            <p:spPr bwMode="auto">
              <a:xfrm>
                <a:off x="1220242" y="4809583"/>
                <a:ext cx="123380" cy="126745"/>
              </a:xfrm>
              <a:custGeom>
                <a:avLst/>
                <a:gdLst>
                  <a:gd name="T0" fmla="*/ 570 w 675"/>
                  <a:gd name="T1" fmla="*/ 294 h 700"/>
                  <a:gd name="T2" fmla="*/ 564 w 675"/>
                  <a:gd name="T3" fmla="*/ 50 h 700"/>
                  <a:gd name="T4" fmla="*/ 50 w 675"/>
                  <a:gd name="T5" fmla="*/ 57 h 700"/>
                  <a:gd name="T6" fmla="*/ 56 w 675"/>
                  <a:gd name="T7" fmla="*/ 650 h 700"/>
                  <a:gd name="T8" fmla="*/ 307 w 675"/>
                  <a:gd name="T9" fmla="*/ 675 h 700"/>
                  <a:gd name="T10" fmla="*/ 25 w 675"/>
                  <a:gd name="T11" fmla="*/ 700 h 700"/>
                  <a:gd name="T12" fmla="*/ 0 w 675"/>
                  <a:gd name="T13" fmla="*/ 25 h 700"/>
                  <a:gd name="T14" fmla="*/ 595 w 675"/>
                  <a:gd name="T15" fmla="*/ 0 h 700"/>
                  <a:gd name="T16" fmla="*/ 620 w 675"/>
                  <a:gd name="T17" fmla="*/ 294 h 700"/>
                  <a:gd name="T18" fmla="*/ 114 w 675"/>
                  <a:gd name="T19" fmla="*/ 161 h 700"/>
                  <a:gd name="T20" fmla="*/ 507 w 675"/>
                  <a:gd name="T21" fmla="*/ 186 h 700"/>
                  <a:gd name="T22" fmla="*/ 114 w 675"/>
                  <a:gd name="T23" fmla="*/ 211 h 700"/>
                  <a:gd name="T24" fmla="*/ 114 w 675"/>
                  <a:gd name="T25" fmla="*/ 161 h 700"/>
                  <a:gd name="T26" fmla="*/ 284 w 675"/>
                  <a:gd name="T27" fmla="*/ 322 h 700"/>
                  <a:gd name="T28" fmla="*/ 284 w 675"/>
                  <a:gd name="T29" fmla="*/ 372 h 700"/>
                  <a:gd name="T30" fmla="*/ 93 w 675"/>
                  <a:gd name="T31" fmla="*/ 347 h 700"/>
                  <a:gd name="T32" fmla="*/ 118 w 675"/>
                  <a:gd name="T33" fmla="*/ 483 h 700"/>
                  <a:gd name="T34" fmla="*/ 309 w 675"/>
                  <a:gd name="T35" fmla="*/ 508 h 700"/>
                  <a:gd name="T36" fmla="*/ 118 w 675"/>
                  <a:gd name="T37" fmla="*/ 533 h 700"/>
                  <a:gd name="T38" fmla="*/ 118 w 675"/>
                  <a:gd name="T39" fmla="*/ 483 h 700"/>
                  <a:gd name="T40" fmla="*/ 390 w 675"/>
                  <a:gd name="T41" fmla="*/ 322 h 700"/>
                  <a:gd name="T42" fmla="*/ 390 w 675"/>
                  <a:gd name="T43" fmla="*/ 372 h 700"/>
                  <a:gd name="T44" fmla="*/ 331 w 675"/>
                  <a:gd name="T45" fmla="*/ 347 h 700"/>
                  <a:gd name="T46" fmla="*/ 373 w 675"/>
                  <a:gd name="T47" fmla="*/ 492 h 700"/>
                  <a:gd name="T48" fmla="*/ 409 w 675"/>
                  <a:gd name="T49" fmla="*/ 450 h 700"/>
                  <a:gd name="T50" fmla="*/ 434 w 675"/>
                  <a:gd name="T51" fmla="*/ 398 h 700"/>
                  <a:gd name="T52" fmla="*/ 524 w 675"/>
                  <a:gd name="T53" fmla="*/ 399 h 700"/>
                  <a:gd name="T54" fmla="*/ 615 w 675"/>
                  <a:gd name="T55" fmla="*/ 399 h 700"/>
                  <a:gd name="T56" fmla="*/ 639 w 675"/>
                  <a:gd name="T57" fmla="*/ 450 h 700"/>
                  <a:gd name="T58" fmla="*/ 675 w 675"/>
                  <a:gd name="T59" fmla="*/ 493 h 700"/>
                  <a:gd name="T60" fmla="*/ 674 w 675"/>
                  <a:gd name="T61" fmla="*/ 554 h 700"/>
                  <a:gd name="T62" fmla="*/ 639 w 675"/>
                  <a:gd name="T63" fmla="*/ 602 h 700"/>
                  <a:gd name="T64" fmla="*/ 612 w 675"/>
                  <a:gd name="T65" fmla="*/ 649 h 700"/>
                  <a:gd name="T66" fmla="*/ 524 w 675"/>
                  <a:gd name="T67" fmla="*/ 649 h 700"/>
                  <a:gd name="T68" fmla="*/ 436 w 675"/>
                  <a:gd name="T69" fmla="*/ 650 h 700"/>
                  <a:gd name="T70" fmla="*/ 409 w 675"/>
                  <a:gd name="T71" fmla="*/ 602 h 700"/>
                  <a:gd name="T72" fmla="*/ 373 w 675"/>
                  <a:gd name="T73" fmla="*/ 555 h 700"/>
                  <a:gd name="T74" fmla="*/ 373 w 675"/>
                  <a:gd name="T75" fmla="*/ 492 h 700"/>
                  <a:gd name="T76" fmla="*/ 576 w 675"/>
                  <a:gd name="T77" fmla="*/ 523 h 700"/>
                  <a:gd name="T78" fmla="*/ 472 w 675"/>
                  <a:gd name="T79" fmla="*/ 523 h 7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75" h="700">
                    <a:moveTo>
                      <a:pt x="595" y="319"/>
                    </a:moveTo>
                    <a:cubicBezTo>
                      <a:pt x="581" y="319"/>
                      <a:pt x="570" y="308"/>
                      <a:pt x="570" y="294"/>
                    </a:cubicBezTo>
                    <a:cubicBezTo>
                      <a:pt x="570" y="57"/>
                      <a:pt x="570" y="57"/>
                      <a:pt x="570" y="57"/>
                    </a:cubicBezTo>
                    <a:cubicBezTo>
                      <a:pt x="570" y="53"/>
                      <a:pt x="567" y="50"/>
                      <a:pt x="564" y="50"/>
                    </a:cubicBezTo>
                    <a:cubicBezTo>
                      <a:pt x="56" y="50"/>
                      <a:pt x="56" y="50"/>
                      <a:pt x="56" y="50"/>
                    </a:cubicBezTo>
                    <a:cubicBezTo>
                      <a:pt x="52" y="50"/>
                      <a:pt x="50" y="53"/>
                      <a:pt x="50" y="57"/>
                    </a:cubicBezTo>
                    <a:cubicBezTo>
                      <a:pt x="50" y="644"/>
                      <a:pt x="50" y="644"/>
                      <a:pt x="50" y="644"/>
                    </a:cubicBezTo>
                    <a:cubicBezTo>
                      <a:pt x="50" y="648"/>
                      <a:pt x="52" y="650"/>
                      <a:pt x="56" y="650"/>
                    </a:cubicBezTo>
                    <a:cubicBezTo>
                      <a:pt x="282" y="650"/>
                      <a:pt x="282" y="650"/>
                      <a:pt x="282" y="650"/>
                    </a:cubicBezTo>
                    <a:cubicBezTo>
                      <a:pt x="295" y="650"/>
                      <a:pt x="307" y="662"/>
                      <a:pt x="307" y="675"/>
                    </a:cubicBezTo>
                    <a:cubicBezTo>
                      <a:pt x="307" y="689"/>
                      <a:pt x="295" y="700"/>
                      <a:pt x="282" y="700"/>
                    </a:cubicBezTo>
                    <a:cubicBezTo>
                      <a:pt x="25" y="700"/>
                      <a:pt x="25" y="700"/>
                      <a:pt x="25" y="700"/>
                    </a:cubicBezTo>
                    <a:cubicBezTo>
                      <a:pt x="11" y="700"/>
                      <a:pt x="0" y="689"/>
                      <a:pt x="0" y="675"/>
                    </a:cubicBezTo>
                    <a:cubicBezTo>
                      <a:pt x="0" y="25"/>
                      <a:pt x="0" y="25"/>
                      <a:pt x="0" y="25"/>
                    </a:cubicBezTo>
                    <a:cubicBezTo>
                      <a:pt x="0" y="12"/>
                      <a:pt x="11" y="0"/>
                      <a:pt x="25" y="0"/>
                    </a:cubicBezTo>
                    <a:cubicBezTo>
                      <a:pt x="595" y="0"/>
                      <a:pt x="595" y="0"/>
                      <a:pt x="595" y="0"/>
                    </a:cubicBezTo>
                    <a:cubicBezTo>
                      <a:pt x="609" y="0"/>
                      <a:pt x="620" y="12"/>
                      <a:pt x="620" y="25"/>
                    </a:cubicBezTo>
                    <a:cubicBezTo>
                      <a:pt x="620" y="294"/>
                      <a:pt x="620" y="294"/>
                      <a:pt x="620" y="294"/>
                    </a:cubicBezTo>
                    <a:cubicBezTo>
                      <a:pt x="620" y="308"/>
                      <a:pt x="609" y="319"/>
                      <a:pt x="595" y="319"/>
                    </a:cubicBezTo>
                    <a:close/>
                    <a:moveTo>
                      <a:pt x="114" y="161"/>
                    </a:moveTo>
                    <a:cubicBezTo>
                      <a:pt x="482" y="161"/>
                      <a:pt x="482" y="161"/>
                      <a:pt x="482" y="161"/>
                    </a:cubicBezTo>
                    <a:cubicBezTo>
                      <a:pt x="496" y="161"/>
                      <a:pt x="507" y="173"/>
                      <a:pt x="507" y="186"/>
                    </a:cubicBezTo>
                    <a:cubicBezTo>
                      <a:pt x="507" y="200"/>
                      <a:pt x="496" y="211"/>
                      <a:pt x="482" y="211"/>
                    </a:cubicBezTo>
                    <a:cubicBezTo>
                      <a:pt x="114" y="211"/>
                      <a:pt x="114" y="211"/>
                      <a:pt x="114" y="211"/>
                    </a:cubicBezTo>
                    <a:cubicBezTo>
                      <a:pt x="101" y="211"/>
                      <a:pt x="89" y="200"/>
                      <a:pt x="89" y="186"/>
                    </a:cubicBezTo>
                    <a:cubicBezTo>
                      <a:pt x="89" y="173"/>
                      <a:pt x="101" y="161"/>
                      <a:pt x="114" y="161"/>
                    </a:cubicBezTo>
                    <a:close/>
                    <a:moveTo>
                      <a:pt x="118" y="322"/>
                    </a:moveTo>
                    <a:cubicBezTo>
                      <a:pt x="284" y="322"/>
                      <a:pt x="284" y="322"/>
                      <a:pt x="284" y="322"/>
                    </a:cubicBezTo>
                    <a:cubicBezTo>
                      <a:pt x="298" y="322"/>
                      <a:pt x="309" y="334"/>
                      <a:pt x="309" y="347"/>
                    </a:cubicBezTo>
                    <a:cubicBezTo>
                      <a:pt x="309" y="361"/>
                      <a:pt x="298" y="372"/>
                      <a:pt x="284" y="372"/>
                    </a:cubicBezTo>
                    <a:cubicBezTo>
                      <a:pt x="118" y="372"/>
                      <a:pt x="118" y="372"/>
                      <a:pt x="118" y="372"/>
                    </a:cubicBezTo>
                    <a:cubicBezTo>
                      <a:pt x="104" y="372"/>
                      <a:pt x="93" y="361"/>
                      <a:pt x="93" y="347"/>
                    </a:cubicBezTo>
                    <a:cubicBezTo>
                      <a:pt x="93" y="334"/>
                      <a:pt x="104" y="322"/>
                      <a:pt x="118" y="322"/>
                    </a:cubicBezTo>
                    <a:close/>
                    <a:moveTo>
                      <a:pt x="118" y="483"/>
                    </a:moveTo>
                    <a:cubicBezTo>
                      <a:pt x="284" y="483"/>
                      <a:pt x="284" y="483"/>
                      <a:pt x="284" y="483"/>
                    </a:cubicBezTo>
                    <a:cubicBezTo>
                      <a:pt x="298" y="483"/>
                      <a:pt x="309" y="494"/>
                      <a:pt x="309" y="508"/>
                    </a:cubicBezTo>
                    <a:cubicBezTo>
                      <a:pt x="309" y="522"/>
                      <a:pt x="298" y="533"/>
                      <a:pt x="284" y="533"/>
                    </a:cubicBezTo>
                    <a:cubicBezTo>
                      <a:pt x="118" y="533"/>
                      <a:pt x="118" y="533"/>
                      <a:pt x="118" y="533"/>
                    </a:cubicBezTo>
                    <a:cubicBezTo>
                      <a:pt x="104" y="533"/>
                      <a:pt x="93" y="522"/>
                      <a:pt x="93" y="508"/>
                    </a:cubicBezTo>
                    <a:cubicBezTo>
                      <a:pt x="93" y="494"/>
                      <a:pt x="104" y="483"/>
                      <a:pt x="118" y="483"/>
                    </a:cubicBezTo>
                    <a:close/>
                    <a:moveTo>
                      <a:pt x="356" y="322"/>
                    </a:moveTo>
                    <a:cubicBezTo>
                      <a:pt x="390" y="322"/>
                      <a:pt x="390" y="322"/>
                      <a:pt x="390" y="322"/>
                    </a:cubicBezTo>
                    <a:cubicBezTo>
                      <a:pt x="404" y="322"/>
                      <a:pt x="415" y="334"/>
                      <a:pt x="415" y="347"/>
                    </a:cubicBezTo>
                    <a:cubicBezTo>
                      <a:pt x="415" y="361"/>
                      <a:pt x="404" y="372"/>
                      <a:pt x="390" y="372"/>
                    </a:cubicBezTo>
                    <a:cubicBezTo>
                      <a:pt x="356" y="372"/>
                      <a:pt x="356" y="372"/>
                      <a:pt x="356" y="372"/>
                    </a:cubicBezTo>
                    <a:cubicBezTo>
                      <a:pt x="342" y="372"/>
                      <a:pt x="331" y="361"/>
                      <a:pt x="331" y="347"/>
                    </a:cubicBezTo>
                    <a:cubicBezTo>
                      <a:pt x="331" y="334"/>
                      <a:pt x="342" y="322"/>
                      <a:pt x="356" y="322"/>
                    </a:cubicBezTo>
                    <a:close/>
                    <a:moveTo>
                      <a:pt x="373" y="492"/>
                    </a:moveTo>
                    <a:cubicBezTo>
                      <a:pt x="376" y="476"/>
                      <a:pt x="383" y="460"/>
                      <a:pt x="391" y="445"/>
                    </a:cubicBezTo>
                    <a:cubicBezTo>
                      <a:pt x="397" y="448"/>
                      <a:pt x="403" y="450"/>
                      <a:pt x="409" y="450"/>
                    </a:cubicBezTo>
                    <a:cubicBezTo>
                      <a:pt x="427" y="450"/>
                      <a:pt x="441" y="436"/>
                      <a:pt x="441" y="419"/>
                    </a:cubicBezTo>
                    <a:cubicBezTo>
                      <a:pt x="441" y="411"/>
                      <a:pt x="438" y="404"/>
                      <a:pt x="434" y="398"/>
                    </a:cubicBezTo>
                    <a:cubicBezTo>
                      <a:pt x="451" y="386"/>
                      <a:pt x="471" y="377"/>
                      <a:pt x="493" y="372"/>
                    </a:cubicBezTo>
                    <a:cubicBezTo>
                      <a:pt x="495" y="387"/>
                      <a:pt x="508" y="399"/>
                      <a:pt x="524" y="399"/>
                    </a:cubicBezTo>
                    <a:cubicBezTo>
                      <a:pt x="540" y="399"/>
                      <a:pt x="553" y="387"/>
                      <a:pt x="555" y="372"/>
                    </a:cubicBezTo>
                    <a:cubicBezTo>
                      <a:pt x="577" y="377"/>
                      <a:pt x="597" y="386"/>
                      <a:pt x="615" y="399"/>
                    </a:cubicBezTo>
                    <a:cubicBezTo>
                      <a:pt x="610" y="404"/>
                      <a:pt x="607" y="411"/>
                      <a:pt x="607" y="419"/>
                    </a:cubicBezTo>
                    <a:cubicBezTo>
                      <a:pt x="607" y="436"/>
                      <a:pt x="622" y="450"/>
                      <a:pt x="639" y="450"/>
                    </a:cubicBezTo>
                    <a:cubicBezTo>
                      <a:pt x="645" y="450"/>
                      <a:pt x="651" y="449"/>
                      <a:pt x="657" y="445"/>
                    </a:cubicBezTo>
                    <a:cubicBezTo>
                      <a:pt x="665" y="460"/>
                      <a:pt x="671" y="476"/>
                      <a:pt x="675" y="493"/>
                    </a:cubicBezTo>
                    <a:cubicBezTo>
                      <a:pt x="660" y="496"/>
                      <a:pt x="650" y="508"/>
                      <a:pt x="650" y="523"/>
                    </a:cubicBezTo>
                    <a:cubicBezTo>
                      <a:pt x="650" y="539"/>
                      <a:pt x="660" y="551"/>
                      <a:pt x="674" y="554"/>
                    </a:cubicBezTo>
                    <a:cubicBezTo>
                      <a:pt x="671" y="573"/>
                      <a:pt x="664" y="590"/>
                      <a:pt x="654" y="606"/>
                    </a:cubicBezTo>
                    <a:cubicBezTo>
                      <a:pt x="649" y="603"/>
                      <a:pt x="644" y="602"/>
                      <a:pt x="639" y="602"/>
                    </a:cubicBezTo>
                    <a:cubicBezTo>
                      <a:pt x="622" y="602"/>
                      <a:pt x="607" y="616"/>
                      <a:pt x="607" y="634"/>
                    </a:cubicBezTo>
                    <a:cubicBezTo>
                      <a:pt x="607" y="639"/>
                      <a:pt x="609" y="645"/>
                      <a:pt x="612" y="649"/>
                    </a:cubicBezTo>
                    <a:cubicBezTo>
                      <a:pt x="595" y="661"/>
                      <a:pt x="576" y="670"/>
                      <a:pt x="555" y="674"/>
                    </a:cubicBezTo>
                    <a:cubicBezTo>
                      <a:pt x="552" y="660"/>
                      <a:pt x="539" y="649"/>
                      <a:pt x="524" y="649"/>
                    </a:cubicBezTo>
                    <a:cubicBezTo>
                      <a:pt x="509" y="649"/>
                      <a:pt x="496" y="660"/>
                      <a:pt x="493" y="674"/>
                    </a:cubicBezTo>
                    <a:cubicBezTo>
                      <a:pt x="472" y="670"/>
                      <a:pt x="453" y="661"/>
                      <a:pt x="436" y="650"/>
                    </a:cubicBezTo>
                    <a:cubicBezTo>
                      <a:pt x="439" y="645"/>
                      <a:pt x="441" y="639"/>
                      <a:pt x="441" y="634"/>
                    </a:cubicBezTo>
                    <a:cubicBezTo>
                      <a:pt x="441" y="616"/>
                      <a:pt x="427" y="602"/>
                      <a:pt x="409" y="602"/>
                    </a:cubicBezTo>
                    <a:cubicBezTo>
                      <a:pt x="404" y="602"/>
                      <a:pt x="399" y="603"/>
                      <a:pt x="394" y="606"/>
                    </a:cubicBezTo>
                    <a:cubicBezTo>
                      <a:pt x="384" y="590"/>
                      <a:pt x="377" y="573"/>
                      <a:pt x="373" y="555"/>
                    </a:cubicBezTo>
                    <a:cubicBezTo>
                      <a:pt x="388" y="552"/>
                      <a:pt x="399" y="539"/>
                      <a:pt x="399" y="523"/>
                    </a:cubicBezTo>
                    <a:cubicBezTo>
                      <a:pt x="399" y="508"/>
                      <a:pt x="388" y="495"/>
                      <a:pt x="373" y="492"/>
                    </a:cubicBezTo>
                    <a:close/>
                    <a:moveTo>
                      <a:pt x="524" y="575"/>
                    </a:moveTo>
                    <a:cubicBezTo>
                      <a:pt x="553" y="575"/>
                      <a:pt x="576" y="552"/>
                      <a:pt x="576" y="523"/>
                    </a:cubicBezTo>
                    <a:cubicBezTo>
                      <a:pt x="576" y="495"/>
                      <a:pt x="553" y="472"/>
                      <a:pt x="524" y="472"/>
                    </a:cubicBezTo>
                    <a:cubicBezTo>
                      <a:pt x="495" y="472"/>
                      <a:pt x="472" y="495"/>
                      <a:pt x="472" y="523"/>
                    </a:cubicBezTo>
                    <a:cubicBezTo>
                      <a:pt x="472" y="552"/>
                      <a:pt x="495" y="575"/>
                      <a:pt x="524" y="575"/>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latin typeface="Times New Roman" panose="02020603050405020304" charset="0"/>
                  <a:cs typeface="Times New Roman" panose="02020603050405020304" charset="0"/>
                </a:endParaRPr>
              </a:p>
            </p:txBody>
          </p:sp>
        </p:grpSp>
        <p:grpSp>
          <p:nvGrpSpPr>
            <p:cNvPr id="44" name="组合 43"/>
            <p:cNvGrpSpPr/>
            <p:nvPr/>
          </p:nvGrpSpPr>
          <p:grpSpPr>
            <a:xfrm>
              <a:off x="1590895" y="4758817"/>
              <a:ext cx="221707" cy="221708"/>
              <a:chOff x="1730384" y="4758817"/>
              <a:chExt cx="221707" cy="221708"/>
            </a:xfrm>
          </p:grpSpPr>
          <p:sp>
            <p:nvSpPr>
              <p:cNvPr id="30" name="椭圆 29"/>
              <p:cNvSpPr/>
              <p:nvPr/>
            </p:nvSpPr>
            <p:spPr>
              <a:xfrm>
                <a:off x="1730384" y="4758817"/>
                <a:ext cx="221707" cy="221708"/>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charset="0"/>
                  <a:cs typeface="Times New Roman" panose="02020603050405020304" charset="0"/>
                </a:endParaRPr>
              </a:p>
            </p:txBody>
          </p:sp>
          <p:grpSp>
            <p:nvGrpSpPr>
              <p:cNvPr id="34" name="Group 14"/>
              <p:cNvGrpSpPr>
                <a:grpSpLocks noChangeAspect="1"/>
              </p:cNvGrpSpPr>
              <p:nvPr/>
            </p:nvGrpSpPr>
            <p:grpSpPr bwMode="auto">
              <a:xfrm>
                <a:off x="1767228" y="4799225"/>
                <a:ext cx="148019" cy="140892"/>
                <a:chOff x="2503" y="1782"/>
                <a:chExt cx="270" cy="257"/>
              </a:xfrm>
              <a:solidFill>
                <a:schemeClr val="bg1"/>
              </a:solidFill>
            </p:grpSpPr>
            <p:sp>
              <p:nvSpPr>
                <p:cNvPr id="36" name="Freeform 15"/>
                <p:cNvSpPr/>
                <p:nvPr/>
              </p:nvSpPr>
              <p:spPr bwMode="auto">
                <a:xfrm>
                  <a:off x="2558" y="1822"/>
                  <a:ext cx="162" cy="62"/>
                </a:xfrm>
                <a:custGeom>
                  <a:avLst/>
                  <a:gdLst>
                    <a:gd name="T0" fmla="*/ 28 w 434"/>
                    <a:gd name="T1" fmla="*/ 148 h 168"/>
                    <a:gd name="T2" fmla="*/ 167 w 434"/>
                    <a:gd name="T3" fmla="*/ 48 h 168"/>
                    <a:gd name="T4" fmla="*/ 186 w 434"/>
                    <a:gd name="T5" fmla="*/ 51 h 168"/>
                    <a:gd name="T6" fmla="*/ 264 w 434"/>
                    <a:gd name="T7" fmla="*/ 156 h 168"/>
                    <a:gd name="T8" fmla="*/ 298 w 434"/>
                    <a:gd name="T9" fmla="*/ 160 h 168"/>
                    <a:gd name="T10" fmla="*/ 426 w 434"/>
                    <a:gd name="T11" fmla="*/ 65 h 168"/>
                    <a:gd name="T12" fmla="*/ 429 w 434"/>
                    <a:gd name="T13" fmla="*/ 42 h 168"/>
                    <a:gd name="T14" fmla="*/ 406 w 434"/>
                    <a:gd name="T15" fmla="*/ 38 h 168"/>
                    <a:gd name="T16" fmla="*/ 297 w 434"/>
                    <a:gd name="T17" fmla="*/ 120 h 168"/>
                    <a:gd name="T18" fmla="*/ 277 w 434"/>
                    <a:gd name="T19" fmla="*/ 117 h 168"/>
                    <a:gd name="T20" fmla="*/ 196 w 434"/>
                    <a:gd name="T21" fmla="*/ 8 h 168"/>
                    <a:gd name="T22" fmla="*/ 174 w 434"/>
                    <a:gd name="T23" fmla="*/ 5 h 168"/>
                    <a:gd name="T24" fmla="*/ 10 w 434"/>
                    <a:gd name="T25" fmla="*/ 119 h 168"/>
                    <a:gd name="T26" fmla="*/ 5 w 434"/>
                    <a:gd name="T27" fmla="*/ 142 h 168"/>
                    <a:gd name="T28" fmla="*/ 28 w 434"/>
                    <a:gd name="T29" fmla="*/ 14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4" h="168">
                      <a:moveTo>
                        <a:pt x="28" y="148"/>
                      </a:moveTo>
                      <a:cubicBezTo>
                        <a:pt x="167" y="48"/>
                        <a:pt x="167" y="48"/>
                        <a:pt x="167" y="48"/>
                      </a:cubicBezTo>
                      <a:cubicBezTo>
                        <a:pt x="173" y="44"/>
                        <a:pt x="181" y="45"/>
                        <a:pt x="186" y="51"/>
                      </a:cubicBezTo>
                      <a:cubicBezTo>
                        <a:pt x="264" y="156"/>
                        <a:pt x="264" y="156"/>
                        <a:pt x="264" y="156"/>
                      </a:cubicBezTo>
                      <a:cubicBezTo>
                        <a:pt x="272" y="166"/>
                        <a:pt x="288" y="168"/>
                        <a:pt x="298" y="160"/>
                      </a:cubicBezTo>
                      <a:cubicBezTo>
                        <a:pt x="426" y="65"/>
                        <a:pt x="426" y="65"/>
                        <a:pt x="426" y="65"/>
                      </a:cubicBezTo>
                      <a:cubicBezTo>
                        <a:pt x="433" y="59"/>
                        <a:pt x="434" y="49"/>
                        <a:pt x="429" y="42"/>
                      </a:cubicBezTo>
                      <a:cubicBezTo>
                        <a:pt x="423" y="34"/>
                        <a:pt x="413" y="33"/>
                        <a:pt x="406" y="38"/>
                      </a:cubicBezTo>
                      <a:cubicBezTo>
                        <a:pt x="297" y="120"/>
                        <a:pt x="297" y="120"/>
                        <a:pt x="297" y="120"/>
                      </a:cubicBezTo>
                      <a:cubicBezTo>
                        <a:pt x="291" y="125"/>
                        <a:pt x="282" y="123"/>
                        <a:pt x="277" y="117"/>
                      </a:cubicBezTo>
                      <a:cubicBezTo>
                        <a:pt x="196" y="8"/>
                        <a:pt x="196" y="8"/>
                        <a:pt x="196" y="8"/>
                      </a:cubicBezTo>
                      <a:cubicBezTo>
                        <a:pt x="191" y="2"/>
                        <a:pt x="181" y="0"/>
                        <a:pt x="174" y="5"/>
                      </a:cubicBezTo>
                      <a:cubicBezTo>
                        <a:pt x="10" y="119"/>
                        <a:pt x="10" y="119"/>
                        <a:pt x="10" y="119"/>
                      </a:cubicBezTo>
                      <a:cubicBezTo>
                        <a:pt x="3" y="124"/>
                        <a:pt x="0" y="134"/>
                        <a:pt x="5" y="142"/>
                      </a:cubicBezTo>
                      <a:cubicBezTo>
                        <a:pt x="9" y="150"/>
                        <a:pt x="20" y="153"/>
                        <a:pt x="28" y="1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latin typeface="Times New Roman" panose="02020603050405020304" charset="0"/>
                    <a:cs typeface="Times New Roman" panose="02020603050405020304" charset="0"/>
                  </a:endParaRPr>
                </a:p>
              </p:txBody>
            </p:sp>
            <p:sp>
              <p:nvSpPr>
                <p:cNvPr id="37" name="Freeform 16"/>
                <p:cNvSpPr>
                  <a:spLocks noEditPoints="1"/>
                </p:cNvSpPr>
                <p:nvPr/>
              </p:nvSpPr>
              <p:spPr bwMode="auto">
                <a:xfrm>
                  <a:off x="2503" y="1782"/>
                  <a:ext cx="270" cy="189"/>
                </a:xfrm>
                <a:custGeom>
                  <a:avLst/>
                  <a:gdLst>
                    <a:gd name="T0" fmla="*/ 709 w 728"/>
                    <a:gd name="T1" fmla="*/ 0 h 509"/>
                    <a:gd name="T2" fmla="*/ 19 w 728"/>
                    <a:gd name="T3" fmla="*/ 0 h 509"/>
                    <a:gd name="T4" fmla="*/ 0 w 728"/>
                    <a:gd name="T5" fmla="*/ 18 h 509"/>
                    <a:gd name="T6" fmla="*/ 19 w 728"/>
                    <a:gd name="T7" fmla="*/ 36 h 509"/>
                    <a:gd name="T8" fmla="*/ 73 w 728"/>
                    <a:gd name="T9" fmla="*/ 36 h 509"/>
                    <a:gd name="T10" fmla="*/ 73 w 728"/>
                    <a:gd name="T11" fmla="*/ 466 h 509"/>
                    <a:gd name="T12" fmla="*/ 117 w 728"/>
                    <a:gd name="T13" fmla="*/ 509 h 509"/>
                    <a:gd name="T14" fmla="*/ 611 w 728"/>
                    <a:gd name="T15" fmla="*/ 509 h 509"/>
                    <a:gd name="T16" fmla="*/ 655 w 728"/>
                    <a:gd name="T17" fmla="*/ 466 h 509"/>
                    <a:gd name="T18" fmla="*/ 655 w 728"/>
                    <a:gd name="T19" fmla="*/ 36 h 509"/>
                    <a:gd name="T20" fmla="*/ 709 w 728"/>
                    <a:gd name="T21" fmla="*/ 36 h 509"/>
                    <a:gd name="T22" fmla="*/ 728 w 728"/>
                    <a:gd name="T23" fmla="*/ 18 h 509"/>
                    <a:gd name="T24" fmla="*/ 709 w 728"/>
                    <a:gd name="T25" fmla="*/ 0 h 509"/>
                    <a:gd name="T26" fmla="*/ 619 w 728"/>
                    <a:gd name="T27" fmla="*/ 466 h 509"/>
                    <a:gd name="T28" fmla="*/ 611 w 728"/>
                    <a:gd name="T29" fmla="*/ 473 h 509"/>
                    <a:gd name="T30" fmla="*/ 117 w 728"/>
                    <a:gd name="T31" fmla="*/ 473 h 509"/>
                    <a:gd name="T32" fmla="*/ 109 w 728"/>
                    <a:gd name="T33" fmla="*/ 466 h 509"/>
                    <a:gd name="T34" fmla="*/ 109 w 728"/>
                    <a:gd name="T35" fmla="*/ 36 h 509"/>
                    <a:gd name="T36" fmla="*/ 619 w 728"/>
                    <a:gd name="T37" fmla="*/ 36 h 509"/>
                    <a:gd name="T38" fmla="*/ 619 w 728"/>
                    <a:gd name="T39" fmla="*/ 46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8" h="509">
                      <a:moveTo>
                        <a:pt x="709" y="0"/>
                      </a:moveTo>
                      <a:cubicBezTo>
                        <a:pt x="19" y="0"/>
                        <a:pt x="19" y="0"/>
                        <a:pt x="19" y="0"/>
                      </a:cubicBezTo>
                      <a:cubicBezTo>
                        <a:pt x="9" y="0"/>
                        <a:pt x="0" y="8"/>
                        <a:pt x="0" y="18"/>
                      </a:cubicBezTo>
                      <a:cubicBezTo>
                        <a:pt x="0" y="28"/>
                        <a:pt x="9" y="36"/>
                        <a:pt x="19" y="36"/>
                      </a:cubicBezTo>
                      <a:cubicBezTo>
                        <a:pt x="73" y="36"/>
                        <a:pt x="73" y="36"/>
                        <a:pt x="73" y="36"/>
                      </a:cubicBezTo>
                      <a:cubicBezTo>
                        <a:pt x="73" y="466"/>
                        <a:pt x="73" y="466"/>
                        <a:pt x="73" y="466"/>
                      </a:cubicBezTo>
                      <a:cubicBezTo>
                        <a:pt x="73" y="490"/>
                        <a:pt x="93" y="509"/>
                        <a:pt x="117" y="509"/>
                      </a:cubicBezTo>
                      <a:cubicBezTo>
                        <a:pt x="611" y="509"/>
                        <a:pt x="611" y="509"/>
                        <a:pt x="611" y="509"/>
                      </a:cubicBezTo>
                      <a:cubicBezTo>
                        <a:pt x="635" y="509"/>
                        <a:pt x="655" y="490"/>
                        <a:pt x="655" y="466"/>
                      </a:cubicBezTo>
                      <a:cubicBezTo>
                        <a:pt x="655" y="36"/>
                        <a:pt x="655" y="36"/>
                        <a:pt x="655" y="36"/>
                      </a:cubicBezTo>
                      <a:cubicBezTo>
                        <a:pt x="709" y="36"/>
                        <a:pt x="709" y="36"/>
                        <a:pt x="709" y="36"/>
                      </a:cubicBezTo>
                      <a:cubicBezTo>
                        <a:pt x="719" y="36"/>
                        <a:pt x="728" y="28"/>
                        <a:pt x="728" y="18"/>
                      </a:cubicBezTo>
                      <a:cubicBezTo>
                        <a:pt x="728" y="8"/>
                        <a:pt x="719" y="0"/>
                        <a:pt x="709" y="0"/>
                      </a:cubicBezTo>
                      <a:close/>
                      <a:moveTo>
                        <a:pt x="619" y="466"/>
                      </a:moveTo>
                      <a:cubicBezTo>
                        <a:pt x="619" y="470"/>
                        <a:pt x="615" y="473"/>
                        <a:pt x="611" y="473"/>
                      </a:cubicBezTo>
                      <a:cubicBezTo>
                        <a:pt x="117" y="473"/>
                        <a:pt x="117" y="473"/>
                        <a:pt x="117" y="473"/>
                      </a:cubicBezTo>
                      <a:cubicBezTo>
                        <a:pt x="113" y="473"/>
                        <a:pt x="109" y="470"/>
                        <a:pt x="109" y="466"/>
                      </a:cubicBezTo>
                      <a:cubicBezTo>
                        <a:pt x="109" y="36"/>
                        <a:pt x="109" y="36"/>
                        <a:pt x="109" y="36"/>
                      </a:cubicBezTo>
                      <a:cubicBezTo>
                        <a:pt x="619" y="36"/>
                        <a:pt x="619" y="36"/>
                        <a:pt x="619" y="36"/>
                      </a:cubicBezTo>
                      <a:cubicBezTo>
                        <a:pt x="619" y="466"/>
                        <a:pt x="619" y="466"/>
                        <a:pt x="619" y="4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latin typeface="Times New Roman" panose="02020603050405020304" charset="0"/>
                    <a:cs typeface="Times New Roman" panose="02020603050405020304" charset="0"/>
                  </a:endParaRPr>
                </a:p>
              </p:txBody>
            </p:sp>
            <p:sp>
              <p:nvSpPr>
                <p:cNvPr id="38" name="Freeform 17"/>
                <p:cNvSpPr>
                  <a:spLocks noEditPoints="1"/>
                </p:cNvSpPr>
                <p:nvPr/>
              </p:nvSpPr>
              <p:spPr bwMode="auto">
                <a:xfrm>
                  <a:off x="2536" y="1904"/>
                  <a:ext cx="201" cy="135"/>
                </a:xfrm>
                <a:custGeom>
                  <a:avLst/>
                  <a:gdLst>
                    <a:gd name="T0" fmla="*/ 110 w 539"/>
                    <a:gd name="T1" fmla="*/ 37 h 366"/>
                    <a:gd name="T2" fmla="*/ 365 w 539"/>
                    <a:gd name="T3" fmla="*/ 37 h 366"/>
                    <a:gd name="T4" fmla="*/ 383 w 539"/>
                    <a:gd name="T5" fmla="*/ 19 h 366"/>
                    <a:gd name="T6" fmla="*/ 365 w 539"/>
                    <a:gd name="T7" fmla="*/ 0 h 366"/>
                    <a:gd name="T8" fmla="*/ 110 w 539"/>
                    <a:gd name="T9" fmla="*/ 0 h 366"/>
                    <a:gd name="T10" fmla="*/ 92 w 539"/>
                    <a:gd name="T11" fmla="*/ 19 h 366"/>
                    <a:gd name="T12" fmla="*/ 110 w 539"/>
                    <a:gd name="T13" fmla="*/ 37 h 366"/>
                    <a:gd name="T14" fmla="*/ 438 w 539"/>
                    <a:gd name="T15" fmla="*/ 73 h 366"/>
                    <a:gd name="T16" fmla="*/ 110 w 539"/>
                    <a:gd name="T17" fmla="*/ 73 h 366"/>
                    <a:gd name="T18" fmla="*/ 92 w 539"/>
                    <a:gd name="T19" fmla="*/ 91 h 366"/>
                    <a:gd name="T20" fmla="*/ 110 w 539"/>
                    <a:gd name="T21" fmla="*/ 109 h 366"/>
                    <a:gd name="T22" fmla="*/ 438 w 539"/>
                    <a:gd name="T23" fmla="*/ 109 h 366"/>
                    <a:gd name="T24" fmla="*/ 456 w 539"/>
                    <a:gd name="T25" fmla="*/ 91 h 366"/>
                    <a:gd name="T26" fmla="*/ 438 w 539"/>
                    <a:gd name="T27" fmla="*/ 73 h 366"/>
                    <a:gd name="T28" fmla="*/ 6 w 539"/>
                    <a:gd name="T29" fmla="*/ 335 h 366"/>
                    <a:gd name="T30" fmla="*/ 5 w 539"/>
                    <a:gd name="T31" fmla="*/ 358 h 366"/>
                    <a:gd name="T32" fmla="*/ 30 w 539"/>
                    <a:gd name="T33" fmla="*/ 359 h 366"/>
                    <a:gd name="T34" fmla="*/ 207 w 539"/>
                    <a:gd name="T35" fmla="*/ 182 h 366"/>
                    <a:gd name="T36" fmla="*/ 160 w 539"/>
                    <a:gd name="T37" fmla="*/ 182 h 366"/>
                    <a:gd name="T38" fmla="*/ 6 w 539"/>
                    <a:gd name="T39" fmla="*/ 335 h 366"/>
                    <a:gd name="T40" fmla="*/ 379 w 539"/>
                    <a:gd name="T41" fmla="*/ 182 h 366"/>
                    <a:gd name="T42" fmla="*/ 331 w 539"/>
                    <a:gd name="T43" fmla="*/ 182 h 366"/>
                    <a:gd name="T44" fmla="*/ 508 w 539"/>
                    <a:gd name="T45" fmla="*/ 359 h 366"/>
                    <a:gd name="T46" fmla="*/ 520 w 539"/>
                    <a:gd name="T47" fmla="*/ 364 h 366"/>
                    <a:gd name="T48" fmla="*/ 533 w 539"/>
                    <a:gd name="T49" fmla="*/ 358 h 366"/>
                    <a:gd name="T50" fmla="*/ 532 w 539"/>
                    <a:gd name="T51" fmla="*/ 335 h 366"/>
                    <a:gd name="T52" fmla="*/ 379 w 539"/>
                    <a:gd name="T53" fmla="*/ 182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9" h="366">
                      <a:moveTo>
                        <a:pt x="110" y="37"/>
                      </a:moveTo>
                      <a:cubicBezTo>
                        <a:pt x="365" y="37"/>
                        <a:pt x="365" y="37"/>
                        <a:pt x="365" y="37"/>
                      </a:cubicBezTo>
                      <a:cubicBezTo>
                        <a:pt x="375" y="37"/>
                        <a:pt x="383" y="29"/>
                        <a:pt x="383" y="19"/>
                      </a:cubicBezTo>
                      <a:cubicBezTo>
                        <a:pt x="383" y="9"/>
                        <a:pt x="375" y="0"/>
                        <a:pt x="365" y="0"/>
                      </a:cubicBezTo>
                      <a:cubicBezTo>
                        <a:pt x="110" y="0"/>
                        <a:pt x="110" y="0"/>
                        <a:pt x="110" y="0"/>
                      </a:cubicBezTo>
                      <a:cubicBezTo>
                        <a:pt x="100" y="0"/>
                        <a:pt x="92" y="9"/>
                        <a:pt x="92" y="19"/>
                      </a:cubicBezTo>
                      <a:cubicBezTo>
                        <a:pt x="92" y="29"/>
                        <a:pt x="100" y="37"/>
                        <a:pt x="110" y="37"/>
                      </a:cubicBezTo>
                      <a:close/>
                      <a:moveTo>
                        <a:pt x="438" y="73"/>
                      </a:moveTo>
                      <a:cubicBezTo>
                        <a:pt x="110" y="73"/>
                        <a:pt x="110" y="73"/>
                        <a:pt x="110" y="73"/>
                      </a:cubicBezTo>
                      <a:cubicBezTo>
                        <a:pt x="100" y="73"/>
                        <a:pt x="92" y="81"/>
                        <a:pt x="92" y="91"/>
                      </a:cubicBezTo>
                      <a:cubicBezTo>
                        <a:pt x="92" y="101"/>
                        <a:pt x="100" y="109"/>
                        <a:pt x="110" y="109"/>
                      </a:cubicBezTo>
                      <a:cubicBezTo>
                        <a:pt x="438" y="109"/>
                        <a:pt x="438" y="109"/>
                        <a:pt x="438" y="109"/>
                      </a:cubicBezTo>
                      <a:cubicBezTo>
                        <a:pt x="448" y="109"/>
                        <a:pt x="456" y="101"/>
                        <a:pt x="456" y="91"/>
                      </a:cubicBezTo>
                      <a:cubicBezTo>
                        <a:pt x="456" y="81"/>
                        <a:pt x="448" y="73"/>
                        <a:pt x="438" y="73"/>
                      </a:cubicBezTo>
                      <a:close/>
                      <a:moveTo>
                        <a:pt x="6" y="335"/>
                      </a:moveTo>
                      <a:cubicBezTo>
                        <a:pt x="0" y="341"/>
                        <a:pt x="0" y="351"/>
                        <a:pt x="5" y="358"/>
                      </a:cubicBezTo>
                      <a:cubicBezTo>
                        <a:pt x="11" y="366"/>
                        <a:pt x="23" y="366"/>
                        <a:pt x="30" y="359"/>
                      </a:cubicBezTo>
                      <a:cubicBezTo>
                        <a:pt x="207" y="182"/>
                        <a:pt x="207" y="182"/>
                        <a:pt x="207" y="182"/>
                      </a:cubicBezTo>
                      <a:cubicBezTo>
                        <a:pt x="160" y="182"/>
                        <a:pt x="160" y="182"/>
                        <a:pt x="160" y="182"/>
                      </a:cubicBezTo>
                      <a:lnTo>
                        <a:pt x="6" y="335"/>
                      </a:lnTo>
                      <a:close/>
                      <a:moveTo>
                        <a:pt x="379" y="182"/>
                      </a:moveTo>
                      <a:cubicBezTo>
                        <a:pt x="331" y="182"/>
                        <a:pt x="331" y="182"/>
                        <a:pt x="331" y="182"/>
                      </a:cubicBezTo>
                      <a:cubicBezTo>
                        <a:pt x="508" y="359"/>
                        <a:pt x="508" y="359"/>
                        <a:pt x="508" y="359"/>
                      </a:cubicBezTo>
                      <a:cubicBezTo>
                        <a:pt x="512" y="362"/>
                        <a:pt x="516" y="364"/>
                        <a:pt x="520" y="364"/>
                      </a:cubicBezTo>
                      <a:cubicBezTo>
                        <a:pt x="525" y="364"/>
                        <a:pt x="530" y="362"/>
                        <a:pt x="533" y="358"/>
                      </a:cubicBezTo>
                      <a:cubicBezTo>
                        <a:pt x="539" y="352"/>
                        <a:pt x="538" y="342"/>
                        <a:pt x="532" y="335"/>
                      </a:cubicBezTo>
                      <a:lnTo>
                        <a:pt x="379" y="1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latin typeface="Times New Roman" panose="02020603050405020304" charset="0"/>
                    <a:cs typeface="Times New Roman" panose="02020603050405020304" charset="0"/>
                  </a:endParaRPr>
                </a:p>
              </p:txBody>
            </p:sp>
          </p:grpSp>
        </p:grpSp>
        <p:grpSp>
          <p:nvGrpSpPr>
            <p:cNvPr id="45" name="组合 44"/>
            <p:cNvGrpSpPr/>
            <p:nvPr/>
          </p:nvGrpSpPr>
          <p:grpSpPr>
            <a:xfrm>
              <a:off x="2068775" y="4758817"/>
              <a:ext cx="221707" cy="221708"/>
              <a:chOff x="2248905" y="4755996"/>
              <a:chExt cx="221707" cy="221708"/>
            </a:xfrm>
          </p:grpSpPr>
          <p:sp>
            <p:nvSpPr>
              <p:cNvPr id="31" name="椭圆 30"/>
              <p:cNvSpPr/>
              <p:nvPr/>
            </p:nvSpPr>
            <p:spPr>
              <a:xfrm>
                <a:off x="2248905" y="4755996"/>
                <a:ext cx="221707" cy="221708"/>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charset="0"/>
                  <a:cs typeface="Times New Roman" panose="02020603050405020304" charset="0"/>
                </a:endParaRPr>
              </a:p>
            </p:txBody>
          </p:sp>
          <p:sp>
            <p:nvSpPr>
              <p:cNvPr id="35" name="Freeform 21"/>
              <p:cNvSpPr>
                <a:spLocks noEditPoints="1"/>
              </p:cNvSpPr>
              <p:nvPr/>
            </p:nvSpPr>
            <p:spPr bwMode="auto">
              <a:xfrm>
                <a:off x="2292876" y="4796691"/>
                <a:ext cx="133765" cy="143633"/>
              </a:xfrm>
              <a:custGeom>
                <a:avLst/>
                <a:gdLst>
                  <a:gd name="T0" fmla="*/ 133 w 657"/>
                  <a:gd name="T1" fmla="*/ 133 h 707"/>
                  <a:gd name="T2" fmla="*/ 487 w 657"/>
                  <a:gd name="T3" fmla="*/ 133 h 707"/>
                  <a:gd name="T4" fmla="*/ 487 w 657"/>
                  <a:gd name="T5" fmla="*/ 178 h 707"/>
                  <a:gd name="T6" fmla="*/ 133 w 657"/>
                  <a:gd name="T7" fmla="*/ 178 h 707"/>
                  <a:gd name="T8" fmla="*/ 133 w 657"/>
                  <a:gd name="T9" fmla="*/ 133 h 707"/>
                  <a:gd name="T10" fmla="*/ 132 w 657"/>
                  <a:gd name="T11" fmla="*/ 222 h 707"/>
                  <a:gd name="T12" fmla="*/ 485 w 657"/>
                  <a:gd name="T13" fmla="*/ 222 h 707"/>
                  <a:gd name="T14" fmla="*/ 485 w 657"/>
                  <a:gd name="T15" fmla="*/ 266 h 707"/>
                  <a:gd name="T16" fmla="*/ 132 w 657"/>
                  <a:gd name="T17" fmla="*/ 266 h 707"/>
                  <a:gd name="T18" fmla="*/ 132 w 657"/>
                  <a:gd name="T19" fmla="*/ 222 h 707"/>
                  <a:gd name="T20" fmla="*/ 45 w 657"/>
                  <a:gd name="T21" fmla="*/ 44 h 707"/>
                  <a:gd name="T22" fmla="*/ 575 w 657"/>
                  <a:gd name="T23" fmla="*/ 44 h 707"/>
                  <a:gd name="T24" fmla="*/ 575 w 657"/>
                  <a:gd name="T25" fmla="*/ 398 h 707"/>
                  <a:gd name="T26" fmla="*/ 619 w 657"/>
                  <a:gd name="T27" fmla="*/ 398 h 707"/>
                  <a:gd name="T28" fmla="*/ 619 w 657"/>
                  <a:gd name="T29" fmla="*/ 44 h 707"/>
                  <a:gd name="T30" fmla="*/ 575 w 657"/>
                  <a:gd name="T31" fmla="*/ 0 h 707"/>
                  <a:gd name="T32" fmla="*/ 45 w 657"/>
                  <a:gd name="T33" fmla="*/ 0 h 707"/>
                  <a:gd name="T34" fmla="*/ 0 w 657"/>
                  <a:gd name="T35" fmla="*/ 44 h 707"/>
                  <a:gd name="T36" fmla="*/ 0 w 657"/>
                  <a:gd name="T37" fmla="*/ 663 h 707"/>
                  <a:gd name="T38" fmla="*/ 45 w 657"/>
                  <a:gd name="T39" fmla="*/ 707 h 707"/>
                  <a:gd name="T40" fmla="*/ 354 w 657"/>
                  <a:gd name="T41" fmla="*/ 707 h 707"/>
                  <a:gd name="T42" fmla="*/ 354 w 657"/>
                  <a:gd name="T43" fmla="*/ 663 h 707"/>
                  <a:gd name="T44" fmla="*/ 45 w 657"/>
                  <a:gd name="T45" fmla="*/ 663 h 707"/>
                  <a:gd name="T46" fmla="*/ 45 w 657"/>
                  <a:gd name="T47" fmla="*/ 44 h 707"/>
                  <a:gd name="T48" fmla="*/ 133 w 657"/>
                  <a:gd name="T49" fmla="*/ 399 h 707"/>
                  <a:gd name="T50" fmla="*/ 133 w 657"/>
                  <a:gd name="T51" fmla="*/ 443 h 707"/>
                  <a:gd name="T52" fmla="*/ 240 w 657"/>
                  <a:gd name="T53" fmla="*/ 443 h 707"/>
                  <a:gd name="T54" fmla="*/ 247 w 657"/>
                  <a:gd name="T55" fmla="*/ 399 h 707"/>
                  <a:gd name="T56" fmla="*/ 133 w 657"/>
                  <a:gd name="T57" fmla="*/ 399 h 707"/>
                  <a:gd name="T58" fmla="*/ 313 w 657"/>
                  <a:gd name="T59" fmla="*/ 311 h 707"/>
                  <a:gd name="T60" fmla="*/ 132 w 657"/>
                  <a:gd name="T61" fmla="*/ 311 h 707"/>
                  <a:gd name="T62" fmla="*/ 132 w 657"/>
                  <a:gd name="T63" fmla="*/ 355 h 707"/>
                  <a:gd name="T64" fmla="*/ 266 w 657"/>
                  <a:gd name="T65" fmla="*/ 355 h 707"/>
                  <a:gd name="T66" fmla="*/ 313 w 657"/>
                  <a:gd name="T67" fmla="*/ 311 h 707"/>
                  <a:gd name="T68" fmla="*/ 648 w 657"/>
                  <a:gd name="T69" fmla="*/ 666 h 707"/>
                  <a:gd name="T70" fmla="*/ 547 w 657"/>
                  <a:gd name="T71" fmla="*/ 566 h 707"/>
                  <a:gd name="T72" fmla="*/ 584 w 657"/>
                  <a:gd name="T73" fmla="*/ 465 h 707"/>
                  <a:gd name="T74" fmla="*/ 429 w 657"/>
                  <a:gd name="T75" fmla="*/ 311 h 707"/>
                  <a:gd name="T76" fmla="*/ 275 w 657"/>
                  <a:gd name="T77" fmla="*/ 465 h 707"/>
                  <a:gd name="T78" fmla="*/ 429 w 657"/>
                  <a:gd name="T79" fmla="*/ 620 h 707"/>
                  <a:gd name="T80" fmla="*/ 513 w 657"/>
                  <a:gd name="T81" fmla="*/ 595 h 707"/>
                  <a:gd name="T82" fmla="*/ 617 w 657"/>
                  <a:gd name="T83" fmla="*/ 698 h 707"/>
                  <a:gd name="T84" fmla="*/ 648 w 657"/>
                  <a:gd name="T85" fmla="*/ 698 h 707"/>
                  <a:gd name="T86" fmla="*/ 648 w 657"/>
                  <a:gd name="T87" fmla="*/ 666 h 707"/>
                  <a:gd name="T88" fmla="*/ 319 w 657"/>
                  <a:gd name="T89" fmla="*/ 465 h 707"/>
                  <a:gd name="T90" fmla="*/ 429 w 657"/>
                  <a:gd name="T91" fmla="*/ 355 h 707"/>
                  <a:gd name="T92" fmla="*/ 540 w 657"/>
                  <a:gd name="T93" fmla="*/ 465 h 707"/>
                  <a:gd name="T94" fmla="*/ 429 w 657"/>
                  <a:gd name="T95" fmla="*/ 576 h 707"/>
                  <a:gd name="T96" fmla="*/ 319 w 657"/>
                  <a:gd name="T97" fmla="*/ 465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57" h="707">
                    <a:moveTo>
                      <a:pt x="133" y="133"/>
                    </a:moveTo>
                    <a:cubicBezTo>
                      <a:pt x="487" y="133"/>
                      <a:pt x="487" y="133"/>
                      <a:pt x="487" y="133"/>
                    </a:cubicBezTo>
                    <a:cubicBezTo>
                      <a:pt x="487" y="178"/>
                      <a:pt x="487" y="178"/>
                      <a:pt x="487" y="178"/>
                    </a:cubicBezTo>
                    <a:cubicBezTo>
                      <a:pt x="133" y="178"/>
                      <a:pt x="133" y="178"/>
                      <a:pt x="133" y="178"/>
                    </a:cubicBezTo>
                    <a:lnTo>
                      <a:pt x="133" y="133"/>
                    </a:lnTo>
                    <a:close/>
                    <a:moveTo>
                      <a:pt x="132" y="222"/>
                    </a:moveTo>
                    <a:cubicBezTo>
                      <a:pt x="485" y="222"/>
                      <a:pt x="485" y="222"/>
                      <a:pt x="485" y="222"/>
                    </a:cubicBezTo>
                    <a:cubicBezTo>
                      <a:pt x="485" y="266"/>
                      <a:pt x="485" y="266"/>
                      <a:pt x="485" y="266"/>
                    </a:cubicBezTo>
                    <a:cubicBezTo>
                      <a:pt x="132" y="266"/>
                      <a:pt x="132" y="266"/>
                      <a:pt x="132" y="266"/>
                    </a:cubicBezTo>
                    <a:lnTo>
                      <a:pt x="132" y="222"/>
                    </a:lnTo>
                    <a:close/>
                    <a:moveTo>
                      <a:pt x="45" y="44"/>
                    </a:moveTo>
                    <a:cubicBezTo>
                      <a:pt x="575" y="44"/>
                      <a:pt x="575" y="44"/>
                      <a:pt x="575" y="44"/>
                    </a:cubicBezTo>
                    <a:cubicBezTo>
                      <a:pt x="575" y="398"/>
                      <a:pt x="575" y="398"/>
                      <a:pt x="575" y="398"/>
                    </a:cubicBezTo>
                    <a:cubicBezTo>
                      <a:pt x="619" y="398"/>
                      <a:pt x="619" y="398"/>
                      <a:pt x="619" y="398"/>
                    </a:cubicBezTo>
                    <a:cubicBezTo>
                      <a:pt x="619" y="44"/>
                      <a:pt x="619" y="44"/>
                      <a:pt x="619" y="44"/>
                    </a:cubicBezTo>
                    <a:cubicBezTo>
                      <a:pt x="619" y="20"/>
                      <a:pt x="599" y="0"/>
                      <a:pt x="575" y="0"/>
                    </a:cubicBezTo>
                    <a:cubicBezTo>
                      <a:pt x="45" y="0"/>
                      <a:pt x="45" y="0"/>
                      <a:pt x="45" y="0"/>
                    </a:cubicBezTo>
                    <a:cubicBezTo>
                      <a:pt x="20" y="0"/>
                      <a:pt x="0" y="20"/>
                      <a:pt x="0" y="44"/>
                    </a:cubicBezTo>
                    <a:cubicBezTo>
                      <a:pt x="0" y="663"/>
                      <a:pt x="0" y="663"/>
                      <a:pt x="0" y="663"/>
                    </a:cubicBezTo>
                    <a:cubicBezTo>
                      <a:pt x="0" y="687"/>
                      <a:pt x="20" y="707"/>
                      <a:pt x="45" y="707"/>
                    </a:cubicBezTo>
                    <a:cubicBezTo>
                      <a:pt x="354" y="707"/>
                      <a:pt x="354" y="707"/>
                      <a:pt x="354" y="707"/>
                    </a:cubicBezTo>
                    <a:cubicBezTo>
                      <a:pt x="354" y="663"/>
                      <a:pt x="354" y="663"/>
                      <a:pt x="354" y="663"/>
                    </a:cubicBezTo>
                    <a:cubicBezTo>
                      <a:pt x="45" y="663"/>
                      <a:pt x="45" y="663"/>
                      <a:pt x="45" y="663"/>
                    </a:cubicBezTo>
                    <a:lnTo>
                      <a:pt x="45" y="44"/>
                    </a:lnTo>
                    <a:close/>
                    <a:moveTo>
                      <a:pt x="133" y="399"/>
                    </a:moveTo>
                    <a:cubicBezTo>
                      <a:pt x="133" y="443"/>
                      <a:pt x="133" y="443"/>
                      <a:pt x="133" y="443"/>
                    </a:cubicBezTo>
                    <a:cubicBezTo>
                      <a:pt x="240" y="443"/>
                      <a:pt x="240" y="443"/>
                      <a:pt x="240" y="443"/>
                    </a:cubicBezTo>
                    <a:cubicBezTo>
                      <a:pt x="240" y="428"/>
                      <a:pt x="242" y="413"/>
                      <a:pt x="247" y="399"/>
                    </a:cubicBezTo>
                    <a:lnTo>
                      <a:pt x="133" y="399"/>
                    </a:lnTo>
                    <a:close/>
                    <a:moveTo>
                      <a:pt x="313" y="311"/>
                    </a:moveTo>
                    <a:cubicBezTo>
                      <a:pt x="132" y="311"/>
                      <a:pt x="132" y="311"/>
                      <a:pt x="132" y="311"/>
                    </a:cubicBezTo>
                    <a:cubicBezTo>
                      <a:pt x="132" y="355"/>
                      <a:pt x="132" y="355"/>
                      <a:pt x="132" y="355"/>
                    </a:cubicBezTo>
                    <a:cubicBezTo>
                      <a:pt x="266" y="355"/>
                      <a:pt x="266" y="355"/>
                      <a:pt x="266" y="355"/>
                    </a:cubicBezTo>
                    <a:cubicBezTo>
                      <a:pt x="279" y="337"/>
                      <a:pt x="295" y="322"/>
                      <a:pt x="313" y="311"/>
                    </a:cubicBezTo>
                    <a:close/>
                    <a:moveTo>
                      <a:pt x="648" y="666"/>
                    </a:moveTo>
                    <a:cubicBezTo>
                      <a:pt x="547" y="566"/>
                      <a:pt x="547" y="566"/>
                      <a:pt x="547" y="566"/>
                    </a:cubicBezTo>
                    <a:cubicBezTo>
                      <a:pt x="570" y="539"/>
                      <a:pt x="584" y="504"/>
                      <a:pt x="584" y="465"/>
                    </a:cubicBezTo>
                    <a:cubicBezTo>
                      <a:pt x="584" y="380"/>
                      <a:pt x="515" y="311"/>
                      <a:pt x="429" y="311"/>
                    </a:cubicBezTo>
                    <a:cubicBezTo>
                      <a:pt x="344" y="311"/>
                      <a:pt x="275" y="380"/>
                      <a:pt x="275" y="465"/>
                    </a:cubicBezTo>
                    <a:cubicBezTo>
                      <a:pt x="275" y="551"/>
                      <a:pt x="344" y="620"/>
                      <a:pt x="429" y="620"/>
                    </a:cubicBezTo>
                    <a:cubicBezTo>
                      <a:pt x="460" y="620"/>
                      <a:pt x="489" y="611"/>
                      <a:pt x="513" y="595"/>
                    </a:cubicBezTo>
                    <a:cubicBezTo>
                      <a:pt x="617" y="698"/>
                      <a:pt x="617" y="698"/>
                      <a:pt x="617" y="698"/>
                    </a:cubicBezTo>
                    <a:cubicBezTo>
                      <a:pt x="626" y="706"/>
                      <a:pt x="640" y="706"/>
                      <a:pt x="648" y="698"/>
                    </a:cubicBezTo>
                    <a:cubicBezTo>
                      <a:pt x="657" y="689"/>
                      <a:pt x="657" y="675"/>
                      <a:pt x="648" y="666"/>
                    </a:cubicBezTo>
                    <a:close/>
                    <a:moveTo>
                      <a:pt x="319" y="465"/>
                    </a:moveTo>
                    <a:cubicBezTo>
                      <a:pt x="319" y="404"/>
                      <a:pt x="368" y="355"/>
                      <a:pt x="429" y="355"/>
                    </a:cubicBezTo>
                    <a:cubicBezTo>
                      <a:pt x="490" y="355"/>
                      <a:pt x="540" y="404"/>
                      <a:pt x="540" y="465"/>
                    </a:cubicBezTo>
                    <a:cubicBezTo>
                      <a:pt x="540" y="526"/>
                      <a:pt x="490" y="576"/>
                      <a:pt x="429" y="576"/>
                    </a:cubicBezTo>
                    <a:cubicBezTo>
                      <a:pt x="368" y="576"/>
                      <a:pt x="319" y="526"/>
                      <a:pt x="319" y="465"/>
                    </a:cubicBezTo>
                    <a:close/>
                  </a:path>
                </a:pathLst>
              </a:custGeom>
              <a:solidFill>
                <a:schemeClr val="bg1"/>
              </a:solidFill>
              <a:ln>
                <a:noFill/>
              </a:ln>
            </p:spPr>
            <p:txBody>
              <a:bodyPr vert="horz" wrap="square" lIns="91440" tIns="45720" rIns="91440" bIns="45720" numCol="1" anchor="t" anchorCtr="0" compatLnSpc="1"/>
              <a:lstStyle/>
              <a:p>
                <a:endParaRPr lang="zh-CN" altLang="en-US" sz="1400">
                  <a:latin typeface="Times New Roman" panose="02020603050405020304" charset="0"/>
                  <a:cs typeface="Times New Roman" panose="02020603050405020304" charset="0"/>
                </a:endParaRPr>
              </a:p>
            </p:txBody>
          </p:sp>
        </p:grpSp>
      </p:grpSp>
      <p:cxnSp>
        <p:nvCxnSpPr>
          <p:cNvPr id="48" name="直接连接符 47"/>
          <p:cNvCxnSpPr/>
          <p:nvPr/>
        </p:nvCxnSpPr>
        <p:spPr>
          <a:xfrm>
            <a:off x="8875311" y="3083091"/>
            <a:ext cx="0" cy="11152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0" name="矩形 49"/>
          <p:cNvSpPr/>
          <p:nvPr/>
        </p:nvSpPr>
        <p:spPr>
          <a:xfrm>
            <a:off x="7954637" y="4847949"/>
            <a:ext cx="1029760" cy="252730"/>
          </a:xfrm>
          <a:prstGeom prst="rect">
            <a:avLst/>
          </a:prstGeom>
          <a:noFill/>
        </p:spPr>
        <p:txBody>
          <a:bodyPr wrap="square">
            <a:spAutoFit/>
          </a:bodyPr>
          <a:lstStyle/>
          <a:p>
            <a:pPr algn="r" fontAlgn="base">
              <a:spcBef>
                <a:spcPct val="0"/>
              </a:spcBef>
              <a:spcAft>
                <a:spcPct val="0"/>
              </a:spcAft>
            </a:pPr>
            <a:r>
              <a:rPr lang="en-US" altLang="zh-CN" sz="1050">
                <a:solidFill>
                  <a:schemeClr val="bg1"/>
                </a:solidFill>
                <a:latin typeface="Times New Roman" panose="02020603050405020304" charset="0"/>
                <a:ea typeface="方正书宋简体" panose="03000509000000000000" pitchFamily="65" charset="-122"/>
                <a:cs typeface="Times New Roman" panose="02020603050405020304" charset="0"/>
                <a:sym typeface="+mn-lt"/>
              </a:rPr>
              <a:t>202X/X/X</a:t>
            </a:r>
            <a:endParaRPr lang="en-US" altLang="zh-CN" sz="1050">
              <a:solidFill>
                <a:schemeClr val="bg1"/>
              </a:solidFill>
              <a:latin typeface="Times New Roman" panose="02020603050405020304" charset="0"/>
              <a:ea typeface="方正书宋简体" panose="03000509000000000000" pitchFamily="65" charset="-122"/>
              <a:cs typeface="Times New Roman" panose="02020603050405020304" charset="0"/>
              <a:sym typeface="+mn-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椭圆 21"/>
          <p:cNvSpPr/>
          <p:nvPr/>
        </p:nvSpPr>
        <p:spPr>
          <a:xfrm>
            <a:off x="-564258" y="427210"/>
            <a:ext cx="4534934" cy="4534934"/>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14667" y="1890938"/>
            <a:ext cx="3168114" cy="707886"/>
          </a:xfrm>
          <a:prstGeom prst="rect">
            <a:avLst/>
          </a:prstGeom>
          <a:noFill/>
        </p:spPr>
        <p:txBody>
          <a:bodyPr wrap="square" rtlCol="0">
            <a:spAutoFit/>
          </a:bodyPr>
          <a:lstStyle/>
          <a:p>
            <a:pPr defTabSz="914400"/>
            <a:r>
              <a:rPr lang="en-US" altLang="zh-CN" sz="4000">
                <a:solidFill>
                  <a:schemeClr val="bg1"/>
                </a:solidFill>
                <a:latin typeface="Arial" panose="020B0604020202020204"/>
                <a:ea typeface="Microsoft YaHei" panose="020B0503020204020204" pitchFamily="34" charset="-122"/>
              </a:rPr>
              <a:t>CONTENTS</a:t>
            </a:r>
            <a:endParaRPr lang="en-US" altLang="zh-CN" sz="4000">
              <a:solidFill>
                <a:schemeClr val="bg1"/>
              </a:solidFill>
              <a:latin typeface="Arial" panose="020B0604020202020204"/>
              <a:ea typeface="Microsoft YaHei" panose="020B0503020204020204" pitchFamily="34" charset="-122"/>
            </a:endParaRPr>
          </a:p>
        </p:txBody>
      </p:sp>
      <p:sp>
        <p:nvSpPr>
          <p:cNvPr id="8" name="椭圆 7"/>
          <p:cNvSpPr/>
          <p:nvPr/>
        </p:nvSpPr>
        <p:spPr>
          <a:xfrm>
            <a:off x="4779818" y="737756"/>
            <a:ext cx="477982" cy="477982"/>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1</a:t>
            </a:r>
            <a:endParaRPr lang="zh-CN" altLang="en-US"/>
          </a:p>
        </p:txBody>
      </p:sp>
      <p:sp>
        <p:nvSpPr>
          <p:cNvPr id="9" name="椭圆 8"/>
          <p:cNvSpPr/>
          <p:nvPr/>
        </p:nvSpPr>
        <p:spPr>
          <a:xfrm>
            <a:off x="4779818" y="1820142"/>
            <a:ext cx="477982" cy="477982"/>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2</a:t>
            </a:r>
            <a:endParaRPr lang="zh-CN" altLang="en-US"/>
          </a:p>
        </p:txBody>
      </p:sp>
      <p:sp>
        <p:nvSpPr>
          <p:cNvPr id="10" name="椭圆 9"/>
          <p:cNvSpPr/>
          <p:nvPr/>
        </p:nvSpPr>
        <p:spPr>
          <a:xfrm>
            <a:off x="4779818" y="2902528"/>
            <a:ext cx="477982" cy="477982"/>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3</a:t>
            </a:r>
            <a:endParaRPr lang="zh-CN" altLang="en-US"/>
          </a:p>
        </p:txBody>
      </p:sp>
      <p:sp>
        <p:nvSpPr>
          <p:cNvPr id="11" name="椭圆 10"/>
          <p:cNvSpPr/>
          <p:nvPr/>
        </p:nvSpPr>
        <p:spPr>
          <a:xfrm>
            <a:off x="4779818" y="3984914"/>
            <a:ext cx="477982" cy="477982"/>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4</a:t>
            </a:r>
            <a:endParaRPr lang="zh-CN" altLang="en-US"/>
          </a:p>
        </p:txBody>
      </p:sp>
      <p:sp>
        <p:nvSpPr>
          <p:cNvPr id="12" name="熊猫原创"/>
          <p:cNvSpPr/>
          <p:nvPr/>
        </p:nvSpPr>
        <p:spPr>
          <a:xfrm>
            <a:off x="5336955" y="953420"/>
            <a:ext cx="3712880" cy="299085"/>
          </a:xfrm>
          <a:prstGeom prst="rect">
            <a:avLst/>
          </a:prstGeom>
        </p:spPr>
        <p:txBody>
          <a:bodyPr wrap="square">
            <a:spAutoFit/>
          </a:bodyPr>
          <a:lstStyle/>
          <a:p>
            <a:pPr>
              <a:lnSpc>
                <a:spcPct val="150000"/>
              </a:lnSpc>
              <a:buClr>
                <a:srgbClr val="E7E6E6">
                  <a:lumMod val="10000"/>
                </a:srgbClr>
              </a:buClr>
            </a:pPr>
            <a:endParaRPr lang="en-US" altLang="zh-CN" sz="900">
              <a:solidFill>
                <a:srgbClr val="8D95A0"/>
              </a:solidFill>
              <a:cs typeface="+mn-ea"/>
              <a:sym typeface="+mn-lt"/>
            </a:endParaRPr>
          </a:p>
        </p:txBody>
      </p:sp>
      <p:sp>
        <p:nvSpPr>
          <p:cNvPr id="13" name="熊猫原创"/>
          <p:cNvSpPr/>
          <p:nvPr/>
        </p:nvSpPr>
        <p:spPr>
          <a:xfrm>
            <a:off x="5336955" y="720196"/>
            <a:ext cx="2039620" cy="521970"/>
          </a:xfrm>
          <a:prstGeom prst="rect">
            <a:avLst/>
          </a:prstGeom>
        </p:spPr>
        <p:txBody>
          <a:bodyPr wrap="none">
            <a:spAutoFit/>
          </a:bodyPr>
          <a:lstStyle/>
          <a:p>
            <a:pPr algn="l"/>
            <a:r>
              <a:rPr lang="zh-CN" altLang="en-US" sz="2800">
                <a:solidFill>
                  <a:srgbClr val="8D95A0"/>
                </a:solidFill>
                <a:latin typeface="+mj-lt"/>
              </a:rPr>
              <a:t>Introduction</a:t>
            </a:r>
            <a:endParaRPr lang="zh-CN" altLang="en-US" sz="2800">
              <a:solidFill>
                <a:srgbClr val="8D95A0"/>
              </a:solidFill>
              <a:latin typeface="+mj-lt"/>
            </a:endParaRPr>
          </a:p>
        </p:txBody>
      </p:sp>
      <p:sp>
        <p:nvSpPr>
          <p:cNvPr id="14" name="熊猫原创"/>
          <p:cNvSpPr/>
          <p:nvPr/>
        </p:nvSpPr>
        <p:spPr>
          <a:xfrm>
            <a:off x="5336955" y="2085398"/>
            <a:ext cx="3712880" cy="299085"/>
          </a:xfrm>
          <a:prstGeom prst="rect">
            <a:avLst/>
          </a:prstGeom>
        </p:spPr>
        <p:txBody>
          <a:bodyPr wrap="square">
            <a:spAutoFit/>
          </a:bodyPr>
          <a:lstStyle/>
          <a:p>
            <a:pPr>
              <a:lnSpc>
                <a:spcPct val="150000"/>
              </a:lnSpc>
              <a:buClr>
                <a:srgbClr val="E7E6E6">
                  <a:lumMod val="10000"/>
                </a:srgbClr>
              </a:buClr>
            </a:pPr>
            <a:endParaRPr lang="en-US" altLang="zh-CN" sz="900">
              <a:solidFill>
                <a:srgbClr val="8D95A0"/>
              </a:solidFill>
              <a:cs typeface="+mn-ea"/>
              <a:sym typeface="+mn-lt"/>
            </a:endParaRPr>
          </a:p>
        </p:txBody>
      </p:sp>
      <p:sp>
        <p:nvSpPr>
          <p:cNvPr id="15" name="熊猫原创"/>
          <p:cNvSpPr/>
          <p:nvPr/>
        </p:nvSpPr>
        <p:spPr>
          <a:xfrm>
            <a:off x="5336955" y="1852174"/>
            <a:ext cx="3046730" cy="521970"/>
          </a:xfrm>
          <a:prstGeom prst="rect">
            <a:avLst/>
          </a:prstGeom>
        </p:spPr>
        <p:txBody>
          <a:bodyPr wrap="none">
            <a:spAutoFit/>
          </a:bodyPr>
          <a:lstStyle/>
          <a:p>
            <a:pPr algn="l"/>
            <a:r>
              <a:rPr lang="zh-CN" altLang="en-US" sz="2800">
                <a:solidFill>
                  <a:srgbClr val="8D95A0"/>
                </a:solidFill>
                <a:latin typeface="+mj-lt"/>
              </a:rPr>
              <a:t>Business Problem</a:t>
            </a:r>
            <a:endParaRPr lang="zh-CN" altLang="en-US" sz="2800">
              <a:solidFill>
                <a:srgbClr val="8D95A0"/>
              </a:solidFill>
              <a:latin typeface="+mj-lt"/>
            </a:endParaRPr>
          </a:p>
        </p:txBody>
      </p:sp>
      <p:sp>
        <p:nvSpPr>
          <p:cNvPr id="16" name="熊猫原创"/>
          <p:cNvSpPr/>
          <p:nvPr/>
        </p:nvSpPr>
        <p:spPr>
          <a:xfrm>
            <a:off x="5336955" y="3163330"/>
            <a:ext cx="3712880" cy="299085"/>
          </a:xfrm>
          <a:prstGeom prst="rect">
            <a:avLst/>
          </a:prstGeom>
        </p:spPr>
        <p:txBody>
          <a:bodyPr wrap="square">
            <a:spAutoFit/>
          </a:bodyPr>
          <a:lstStyle/>
          <a:p>
            <a:pPr>
              <a:lnSpc>
                <a:spcPct val="150000"/>
              </a:lnSpc>
              <a:buClr>
                <a:srgbClr val="E7E6E6">
                  <a:lumMod val="10000"/>
                </a:srgbClr>
              </a:buClr>
            </a:pPr>
            <a:endParaRPr lang="en-US" altLang="zh-CN" sz="900">
              <a:solidFill>
                <a:srgbClr val="8D95A0"/>
              </a:solidFill>
              <a:cs typeface="+mn-ea"/>
              <a:sym typeface="+mn-lt"/>
            </a:endParaRPr>
          </a:p>
        </p:txBody>
      </p:sp>
      <p:sp>
        <p:nvSpPr>
          <p:cNvPr id="17" name="熊猫原创"/>
          <p:cNvSpPr/>
          <p:nvPr/>
        </p:nvSpPr>
        <p:spPr>
          <a:xfrm>
            <a:off x="5336955" y="2930106"/>
            <a:ext cx="2730500" cy="521970"/>
          </a:xfrm>
          <a:prstGeom prst="rect">
            <a:avLst/>
          </a:prstGeom>
        </p:spPr>
        <p:txBody>
          <a:bodyPr wrap="none">
            <a:spAutoFit/>
          </a:bodyPr>
          <a:lstStyle/>
          <a:p>
            <a:pPr algn="l"/>
            <a:r>
              <a:rPr lang="zh-CN" altLang="en-US" sz="2800">
                <a:solidFill>
                  <a:srgbClr val="8D95A0"/>
                </a:solidFill>
                <a:latin typeface="+mj-lt"/>
              </a:rPr>
              <a:t>Target Audience</a:t>
            </a:r>
            <a:endParaRPr lang="zh-CN" altLang="en-US" sz="2800">
              <a:solidFill>
                <a:srgbClr val="8D95A0"/>
              </a:solidFill>
              <a:latin typeface="+mj-lt"/>
            </a:endParaRPr>
          </a:p>
        </p:txBody>
      </p:sp>
      <p:sp>
        <p:nvSpPr>
          <p:cNvPr id="18" name="熊猫原创"/>
          <p:cNvSpPr/>
          <p:nvPr/>
        </p:nvSpPr>
        <p:spPr>
          <a:xfrm>
            <a:off x="5336955" y="4126082"/>
            <a:ext cx="3712880" cy="299085"/>
          </a:xfrm>
          <a:prstGeom prst="rect">
            <a:avLst/>
          </a:prstGeom>
        </p:spPr>
        <p:txBody>
          <a:bodyPr wrap="square">
            <a:spAutoFit/>
          </a:bodyPr>
          <a:lstStyle/>
          <a:p>
            <a:pPr>
              <a:lnSpc>
                <a:spcPct val="150000"/>
              </a:lnSpc>
              <a:buClr>
                <a:srgbClr val="E7E6E6">
                  <a:lumMod val="10000"/>
                </a:srgbClr>
              </a:buClr>
            </a:pPr>
            <a:endParaRPr lang="en-US" altLang="zh-CN" sz="900">
              <a:solidFill>
                <a:srgbClr val="8D95A0"/>
              </a:solidFill>
              <a:cs typeface="+mn-ea"/>
              <a:sym typeface="+mn-lt"/>
            </a:endParaRPr>
          </a:p>
        </p:txBody>
      </p:sp>
      <p:sp>
        <p:nvSpPr>
          <p:cNvPr id="19" name="熊猫原创"/>
          <p:cNvSpPr/>
          <p:nvPr/>
        </p:nvSpPr>
        <p:spPr>
          <a:xfrm>
            <a:off x="5336955" y="3892858"/>
            <a:ext cx="2276475" cy="521970"/>
          </a:xfrm>
          <a:prstGeom prst="rect">
            <a:avLst/>
          </a:prstGeom>
        </p:spPr>
        <p:txBody>
          <a:bodyPr wrap="none">
            <a:spAutoFit/>
          </a:bodyPr>
          <a:lstStyle/>
          <a:p>
            <a:pPr algn="l"/>
            <a:r>
              <a:rPr lang="zh-CN" altLang="en-US" sz="2800">
                <a:solidFill>
                  <a:srgbClr val="8D95A0"/>
                </a:solidFill>
                <a:latin typeface="+mj-lt"/>
              </a:rPr>
              <a:t>Data Needed</a:t>
            </a:r>
            <a:endParaRPr lang="zh-CN" altLang="en-US" sz="2800">
              <a:solidFill>
                <a:srgbClr val="8D95A0"/>
              </a:solidFill>
              <a:latin typeface="+mj-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椭圆 21"/>
          <p:cNvSpPr/>
          <p:nvPr/>
        </p:nvSpPr>
        <p:spPr>
          <a:xfrm>
            <a:off x="-564258" y="427210"/>
            <a:ext cx="4534934" cy="4534934"/>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214667" y="1890938"/>
            <a:ext cx="3168114" cy="707886"/>
          </a:xfrm>
          <a:prstGeom prst="rect">
            <a:avLst/>
          </a:prstGeom>
          <a:noFill/>
        </p:spPr>
        <p:txBody>
          <a:bodyPr wrap="square" rtlCol="0">
            <a:spAutoFit/>
          </a:bodyPr>
          <a:lstStyle/>
          <a:p>
            <a:pPr defTabSz="914400"/>
            <a:r>
              <a:rPr lang="en-US" altLang="zh-CN" sz="4000">
                <a:solidFill>
                  <a:schemeClr val="bg1"/>
                </a:solidFill>
                <a:latin typeface="Arial" panose="020B0604020202020204"/>
                <a:ea typeface="Microsoft YaHei" panose="020B0503020204020204" pitchFamily="34" charset="-122"/>
              </a:rPr>
              <a:t>CONTENTS</a:t>
            </a:r>
            <a:endParaRPr lang="en-US" altLang="zh-CN" sz="4000">
              <a:solidFill>
                <a:schemeClr val="bg1"/>
              </a:solidFill>
              <a:latin typeface="Arial" panose="020B0604020202020204"/>
              <a:ea typeface="Microsoft YaHei" panose="020B0503020204020204" pitchFamily="34" charset="-122"/>
            </a:endParaRPr>
          </a:p>
        </p:txBody>
      </p:sp>
      <p:sp>
        <p:nvSpPr>
          <p:cNvPr id="8" name="椭圆 7"/>
          <p:cNvSpPr/>
          <p:nvPr/>
        </p:nvSpPr>
        <p:spPr>
          <a:xfrm>
            <a:off x="4779818" y="737756"/>
            <a:ext cx="477982" cy="477982"/>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a:t>5</a:t>
            </a:r>
            <a:endParaRPr lang="en-IN" altLang="zh-CN"/>
          </a:p>
        </p:txBody>
      </p:sp>
      <p:sp>
        <p:nvSpPr>
          <p:cNvPr id="9" name="椭圆 8"/>
          <p:cNvSpPr/>
          <p:nvPr/>
        </p:nvSpPr>
        <p:spPr>
          <a:xfrm>
            <a:off x="4779818" y="1820142"/>
            <a:ext cx="477982" cy="477982"/>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a:t>6</a:t>
            </a:r>
            <a:endParaRPr lang="en-IN" altLang="zh-CN"/>
          </a:p>
        </p:txBody>
      </p:sp>
      <p:sp>
        <p:nvSpPr>
          <p:cNvPr id="10" name="椭圆 9"/>
          <p:cNvSpPr/>
          <p:nvPr/>
        </p:nvSpPr>
        <p:spPr>
          <a:xfrm>
            <a:off x="4779818" y="2902528"/>
            <a:ext cx="477982" cy="477982"/>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a:t>7</a:t>
            </a:r>
            <a:endParaRPr lang="en-IN" altLang="zh-CN"/>
          </a:p>
        </p:txBody>
      </p:sp>
      <p:sp>
        <p:nvSpPr>
          <p:cNvPr id="11" name="椭圆 10"/>
          <p:cNvSpPr/>
          <p:nvPr/>
        </p:nvSpPr>
        <p:spPr>
          <a:xfrm>
            <a:off x="4779818" y="3984914"/>
            <a:ext cx="477982" cy="477982"/>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en-US"/>
              <a:t>8</a:t>
            </a:r>
            <a:endParaRPr lang="zh-CN" altLang="en-US"/>
          </a:p>
        </p:txBody>
      </p:sp>
      <p:sp>
        <p:nvSpPr>
          <p:cNvPr id="12" name="熊猫原创"/>
          <p:cNvSpPr/>
          <p:nvPr/>
        </p:nvSpPr>
        <p:spPr>
          <a:xfrm>
            <a:off x="5336955" y="953420"/>
            <a:ext cx="3712880" cy="299085"/>
          </a:xfrm>
          <a:prstGeom prst="rect">
            <a:avLst/>
          </a:prstGeom>
        </p:spPr>
        <p:txBody>
          <a:bodyPr wrap="square">
            <a:spAutoFit/>
          </a:bodyPr>
          <a:lstStyle/>
          <a:p>
            <a:pPr>
              <a:lnSpc>
                <a:spcPct val="150000"/>
              </a:lnSpc>
              <a:buClr>
                <a:srgbClr val="E7E6E6">
                  <a:lumMod val="10000"/>
                </a:srgbClr>
              </a:buClr>
            </a:pPr>
            <a:endParaRPr lang="en-US" altLang="zh-CN" sz="900">
              <a:solidFill>
                <a:srgbClr val="8D95A0"/>
              </a:solidFill>
              <a:cs typeface="+mn-ea"/>
              <a:sym typeface="+mn-lt"/>
            </a:endParaRPr>
          </a:p>
        </p:txBody>
      </p:sp>
      <p:sp>
        <p:nvSpPr>
          <p:cNvPr id="13" name="熊猫原创"/>
          <p:cNvSpPr/>
          <p:nvPr/>
        </p:nvSpPr>
        <p:spPr>
          <a:xfrm>
            <a:off x="5336955" y="720196"/>
            <a:ext cx="2216785" cy="521970"/>
          </a:xfrm>
          <a:prstGeom prst="rect">
            <a:avLst/>
          </a:prstGeom>
        </p:spPr>
        <p:txBody>
          <a:bodyPr wrap="none">
            <a:spAutoFit/>
          </a:bodyPr>
          <a:lstStyle/>
          <a:p>
            <a:pPr algn="l"/>
            <a:r>
              <a:rPr lang="zh-CN" altLang="en-US" sz="2800">
                <a:solidFill>
                  <a:srgbClr val="8D95A0"/>
                </a:solidFill>
                <a:latin typeface="+mj-lt"/>
              </a:rPr>
              <a:t>Methodology</a:t>
            </a:r>
            <a:endParaRPr lang="zh-CN" altLang="en-US" sz="2800">
              <a:solidFill>
                <a:srgbClr val="8D95A0"/>
              </a:solidFill>
              <a:latin typeface="+mj-lt"/>
            </a:endParaRPr>
          </a:p>
        </p:txBody>
      </p:sp>
      <p:sp>
        <p:nvSpPr>
          <p:cNvPr id="14" name="熊猫原创"/>
          <p:cNvSpPr/>
          <p:nvPr/>
        </p:nvSpPr>
        <p:spPr>
          <a:xfrm>
            <a:off x="5336955" y="2085398"/>
            <a:ext cx="3712880" cy="299085"/>
          </a:xfrm>
          <a:prstGeom prst="rect">
            <a:avLst/>
          </a:prstGeom>
        </p:spPr>
        <p:txBody>
          <a:bodyPr wrap="square">
            <a:spAutoFit/>
          </a:bodyPr>
          <a:lstStyle/>
          <a:p>
            <a:pPr>
              <a:lnSpc>
                <a:spcPct val="150000"/>
              </a:lnSpc>
              <a:buClr>
                <a:srgbClr val="E7E6E6">
                  <a:lumMod val="10000"/>
                </a:srgbClr>
              </a:buClr>
            </a:pPr>
            <a:endParaRPr lang="en-US" altLang="zh-CN" sz="900">
              <a:solidFill>
                <a:srgbClr val="8D95A0"/>
              </a:solidFill>
              <a:cs typeface="+mn-ea"/>
              <a:sym typeface="+mn-lt"/>
            </a:endParaRPr>
          </a:p>
        </p:txBody>
      </p:sp>
      <p:sp>
        <p:nvSpPr>
          <p:cNvPr id="15" name="熊猫原创"/>
          <p:cNvSpPr/>
          <p:nvPr/>
        </p:nvSpPr>
        <p:spPr>
          <a:xfrm>
            <a:off x="5336955" y="1852174"/>
            <a:ext cx="2613025" cy="521970"/>
          </a:xfrm>
          <a:prstGeom prst="rect">
            <a:avLst/>
          </a:prstGeom>
        </p:spPr>
        <p:txBody>
          <a:bodyPr wrap="none">
            <a:spAutoFit/>
          </a:bodyPr>
          <a:lstStyle/>
          <a:p>
            <a:pPr algn="l"/>
            <a:r>
              <a:rPr lang="zh-CN" altLang="en-US" sz="2800">
                <a:solidFill>
                  <a:srgbClr val="8D95A0"/>
                </a:solidFill>
                <a:latin typeface="+mj-lt"/>
              </a:rPr>
              <a:t>Data Extraction</a:t>
            </a:r>
            <a:endParaRPr lang="zh-CN" altLang="en-US" sz="2800">
              <a:solidFill>
                <a:srgbClr val="8D95A0"/>
              </a:solidFill>
              <a:latin typeface="+mj-lt"/>
            </a:endParaRPr>
          </a:p>
        </p:txBody>
      </p:sp>
      <p:sp>
        <p:nvSpPr>
          <p:cNvPr id="16" name="熊猫原创"/>
          <p:cNvSpPr/>
          <p:nvPr/>
        </p:nvSpPr>
        <p:spPr>
          <a:xfrm>
            <a:off x="5336955" y="3163330"/>
            <a:ext cx="3712880" cy="299085"/>
          </a:xfrm>
          <a:prstGeom prst="rect">
            <a:avLst/>
          </a:prstGeom>
        </p:spPr>
        <p:txBody>
          <a:bodyPr wrap="square">
            <a:spAutoFit/>
          </a:bodyPr>
          <a:lstStyle/>
          <a:p>
            <a:pPr>
              <a:lnSpc>
                <a:spcPct val="150000"/>
              </a:lnSpc>
              <a:buClr>
                <a:srgbClr val="E7E6E6">
                  <a:lumMod val="10000"/>
                </a:srgbClr>
              </a:buClr>
            </a:pPr>
            <a:endParaRPr lang="en-US" altLang="zh-CN" sz="900">
              <a:solidFill>
                <a:srgbClr val="8D95A0"/>
              </a:solidFill>
              <a:cs typeface="+mn-ea"/>
              <a:sym typeface="+mn-lt"/>
            </a:endParaRPr>
          </a:p>
        </p:txBody>
      </p:sp>
      <p:sp>
        <p:nvSpPr>
          <p:cNvPr id="17" name="熊猫原创"/>
          <p:cNvSpPr/>
          <p:nvPr/>
        </p:nvSpPr>
        <p:spPr>
          <a:xfrm>
            <a:off x="5336955" y="2930106"/>
            <a:ext cx="3441700" cy="521970"/>
          </a:xfrm>
          <a:prstGeom prst="rect">
            <a:avLst/>
          </a:prstGeom>
        </p:spPr>
        <p:txBody>
          <a:bodyPr wrap="none">
            <a:spAutoFit/>
          </a:bodyPr>
          <a:lstStyle/>
          <a:p>
            <a:pPr algn="l"/>
            <a:r>
              <a:rPr lang="zh-CN" altLang="en-US" sz="2800">
                <a:solidFill>
                  <a:srgbClr val="8D95A0"/>
                </a:solidFill>
                <a:latin typeface="+mj-lt"/>
              </a:rPr>
              <a:t>Results and analysis</a:t>
            </a:r>
            <a:endParaRPr lang="zh-CN" altLang="en-US" sz="2800">
              <a:solidFill>
                <a:srgbClr val="8D95A0"/>
              </a:solidFill>
              <a:latin typeface="+mj-lt"/>
            </a:endParaRPr>
          </a:p>
        </p:txBody>
      </p:sp>
      <p:sp>
        <p:nvSpPr>
          <p:cNvPr id="18" name="熊猫原创"/>
          <p:cNvSpPr/>
          <p:nvPr/>
        </p:nvSpPr>
        <p:spPr>
          <a:xfrm>
            <a:off x="5336955" y="4126082"/>
            <a:ext cx="3712880" cy="299085"/>
          </a:xfrm>
          <a:prstGeom prst="rect">
            <a:avLst/>
          </a:prstGeom>
        </p:spPr>
        <p:txBody>
          <a:bodyPr wrap="square">
            <a:spAutoFit/>
          </a:bodyPr>
          <a:lstStyle/>
          <a:p>
            <a:pPr>
              <a:lnSpc>
                <a:spcPct val="150000"/>
              </a:lnSpc>
              <a:buClr>
                <a:srgbClr val="E7E6E6">
                  <a:lumMod val="10000"/>
                </a:srgbClr>
              </a:buClr>
            </a:pPr>
            <a:endParaRPr lang="en-US" altLang="zh-CN" sz="900">
              <a:solidFill>
                <a:srgbClr val="8D95A0"/>
              </a:solidFill>
              <a:cs typeface="+mn-ea"/>
              <a:sym typeface="+mn-lt"/>
            </a:endParaRPr>
          </a:p>
        </p:txBody>
      </p:sp>
      <p:sp>
        <p:nvSpPr>
          <p:cNvPr id="19" name="熊猫原创"/>
          <p:cNvSpPr/>
          <p:nvPr/>
        </p:nvSpPr>
        <p:spPr>
          <a:xfrm>
            <a:off x="5336955" y="3892858"/>
            <a:ext cx="1939925" cy="521970"/>
          </a:xfrm>
          <a:prstGeom prst="rect">
            <a:avLst/>
          </a:prstGeom>
        </p:spPr>
        <p:txBody>
          <a:bodyPr wrap="none">
            <a:spAutoFit/>
          </a:bodyPr>
          <a:lstStyle/>
          <a:p>
            <a:pPr algn="l"/>
            <a:r>
              <a:rPr lang="zh-CN" altLang="en-US" sz="2800">
                <a:solidFill>
                  <a:srgbClr val="8D95A0"/>
                </a:solidFill>
                <a:latin typeface="+mj-lt"/>
              </a:rPr>
              <a:t>Conclusion</a:t>
            </a:r>
            <a:endParaRPr lang="zh-CN" altLang="en-US" sz="2800">
              <a:solidFill>
                <a:srgbClr val="8D95A0"/>
              </a:solidFill>
              <a:latin typeface="+mj-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3090041" cy="5143500"/>
          </a:xfrm>
          <a:prstGeom prst="rect">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25000" r="25000"/>
          <a:stretch>
            <a:fillRect/>
          </a:stretch>
        </p:blipFill>
        <p:spPr>
          <a:xfrm>
            <a:off x="667243" y="488731"/>
            <a:ext cx="3124529" cy="4166038"/>
          </a:xfrm>
          <a:prstGeom prst="rect">
            <a:avLst/>
          </a:prstGeom>
        </p:spPr>
      </p:pic>
      <p:sp>
        <p:nvSpPr>
          <p:cNvPr id="15" name="矩形 14"/>
          <p:cNvSpPr/>
          <p:nvPr/>
        </p:nvSpPr>
        <p:spPr>
          <a:xfrm>
            <a:off x="3887665" y="1925274"/>
            <a:ext cx="3856931" cy="584775"/>
          </a:xfrm>
          <a:prstGeom prst="rect">
            <a:avLst/>
          </a:prstGeom>
          <a:noFill/>
        </p:spPr>
        <p:txBody>
          <a:bodyPr wrap="square">
            <a:spAutoFit/>
          </a:bodyPr>
          <a:lstStyle/>
          <a:p>
            <a:pPr fontAlgn="base">
              <a:spcBef>
                <a:spcPct val="0"/>
              </a:spcBef>
              <a:spcAft>
                <a:spcPct val="0"/>
              </a:spcAft>
            </a:pPr>
            <a:r>
              <a:rPr lang="en-US" altLang="zh-CN" sz="3200">
                <a:solidFill>
                  <a:srgbClr val="3A3F4D"/>
                </a:solidFill>
                <a:latin typeface="+mj-lt"/>
                <a:ea typeface="方正书宋简体" panose="03000509000000000000" pitchFamily="65" charset="-122"/>
                <a:sym typeface="+mn-lt"/>
              </a:rPr>
              <a:t>Summary Of Work</a:t>
            </a:r>
            <a:endParaRPr lang="zh-CN" altLang="en-US" sz="3200">
              <a:solidFill>
                <a:srgbClr val="3A3F4D"/>
              </a:solidFill>
              <a:latin typeface="+mj-lt"/>
              <a:ea typeface="方正书宋简体" panose="03000509000000000000" pitchFamily="65" charset="-122"/>
            </a:endParaRPr>
          </a:p>
        </p:txBody>
      </p:sp>
      <p:sp>
        <p:nvSpPr>
          <p:cNvPr id="17" name="矩形 16"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3887665" y="2510049"/>
            <a:ext cx="5046128" cy="645160"/>
          </a:xfrm>
          <a:prstGeom prst="rect">
            <a:avLst/>
          </a:prstGeom>
        </p:spPr>
        <p:txBody>
          <a:bodyPr wrap="square">
            <a:spAutoFit/>
          </a:bodyPr>
          <a:lstStyle/>
          <a:p>
            <a:pPr>
              <a:lnSpc>
                <a:spcPct val="150000"/>
              </a:lnSpc>
            </a:pPr>
            <a:r>
              <a:rPr lang="en-IN" altLang="en-US" sz="12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rPr>
              <a:t>IMPLEMENTED DATA SCIENCE AND MACHINE LEARNING ALGORITHMS ALOUNG WITH FOURSQUARE API TO MAKE A BASIC RECOMMENDATION SYSTEM</a:t>
            </a:r>
            <a:endParaRPr lang="en-IN" altLang="en-US" sz="12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endParaRPr>
          </a:p>
        </p:txBody>
      </p:sp>
      <p:cxnSp>
        <p:nvCxnSpPr>
          <p:cNvPr id="6" name="直接连接符 5"/>
          <p:cNvCxnSpPr/>
          <p:nvPr/>
        </p:nvCxnSpPr>
        <p:spPr>
          <a:xfrm>
            <a:off x="4004440" y="1818290"/>
            <a:ext cx="504497" cy="0"/>
          </a:xfrm>
          <a:prstGeom prst="line">
            <a:avLst/>
          </a:prstGeom>
          <a:ln w="38100">
            <a:solidFill>
              <a:srgbClr val="3A3F4D"/>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5144" b="5144"/>
          <a:stretch>
            <a:fillRect/>
          </a:stretch>
        </p:blipFill>
        <p:spPr>
          <a:xfrm>
            <a:off x="0" y="0"/>
            <a:ext cx="9144000" cy="5143500"/>
          </a:xfrm>
          <a:prstGeom prst="rect">
            <a:avLst/>
          </a:prstGeom>
        </p:spPr>
      </p:pic>
      <p:sp>
        <p:nvSpPr>
          <p:cNvPr id="6" name="矩形 5"/>
          <p:cNvSpPr/>
          <p:nvPr/>
        </p:nvSpPr>
        <p:spPr>
          <a:xfrm>
            <a:off x="486383" y="661479"/>
            <a:ext cx="3456967" cy="4063623"/>
          </a:xfrm>
          <a:prstGeom prst="rect">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45140" y="1493730"/>
            <a:ext cx="3127356" cy="521970"/>
          </a:xfrm>
          <a:prstGeom prst="rect">
            <a:avLst/>
          </a:prstGeom>
          <a:noFill/>
        </p:spPr>
        <p:txBody>
          <a:bodyPr wrap="square">
            <a:spAutoFit/>
          </a:bodyPr>
          <a:lstStyle/>
          <a:p>
            <a:pPr fontAlgn="base">
              <a:spcBef>
                <a:spcPct val="0"/>
              </a:spcBef>
              <a:spcAft>
                <a:spcPct val="0"/>
              </a:spcAft>
            </a:pPr>
            <a:r>
              <a:rPr lang="en-IN" altLang="zh-CN" sz="2800">
                <a:solidFill>
                  <a:schemeClr val="bg1"/>
                </a:solidFill>
                <a:latin typeface="+mj-lt"/>
                <a:ea typeface="方正书宋简体" panose="03000509000000000000" pitchFamily="65" charset="-122"/>
              </a:rPr>
              <a:t>Introduction</a:t>
            </a:r>
            <a:endParaRPr lang="en-IN" altLang="zh-CN" sz="2800">
              <a:solidFill>
                <a:schemeClr val="bg1"/>
              </a:solidFill>
              <a:latin typeface="+mj-lt"/>
              <a:ea typeface="方正书宋简体" panose="03000509000000000000" pitchFamily="65" charset="-122"/>
            </a:endParaRPr>
          </a:p>
        </p:txBody>
      </p:sp>
      <p:sp>
        <p:nvSpPr>
          <p:cNvPr id="8" name="矩形 7"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593777" y="2016950"/>
            <a:ext cx="3151763" cy="2168525"/>
          </a:xfrm>
          <a:prstGeom prst="rect">
            <a:avLst/>
          </a:prstGeom>
        </p:spPr>
        <p:txBody>
          <a:bodyPr wrap="square">
            <a:spAutoFit/>
          </a:bodyPr>
          <a:lstStyle/>
          <a:p>
            <a:pPr>
              <a:lnSpc>
                <a:spcPct val="150000"/>
              </a:lnSpc>
            </a:pPr>
            <a:r>
              <a:rPr lang="en-US" altLang="zh-CN" sz="1000">
                <a:solidFill>
                  <a:schemeClr val="bg1"/>
                </a:solidFill>
                <a:ea typeface="Microsoft YaHei" panose="020B0503020204020204" pitchFamily="34" charset="-122"/>
                <a:cs typeface="Arial" panose="020B0604020202020204" pitchFamily="34" charset="0"/>
                <a:sym typeface="Calibri" panose="020F0502020204030204" pitchFamily="34" charset="0"/>
              </a:rPr>
              <a:t>Considering the present scenario, many people around the globe love the flavor of the Indian spices. So, if I as a entrepreneur want to start a Indian restaurant in Toronto the best way out is to find a location with minimum Indian restaurants where most people will have Indian food. So, in general, Asian people are more likely to consume Indian food. Thus, In order to open a successful restaurant , I will have to locate the place which has maximum number of Asians.</a:t>
            </a:r>
            <a:endParaRPr lang="en-US" altLang="zh-CN" sz="1000">
              <a:solidFill>
                <a:schemeClr val="bg1"/>
              </a:solidFill>
              <a:ea typeface="Microsoft YaHei" panose="020B0503020204020204" pitchFamily="34" charset="-122"/>
              <a:cs typeface="Arial" panose="020B0604020202020204" pitchFamily="34" charset="0"/>
              <a:sym typeface="Calibri" panose="020F050202020403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26488" b="17133"/>
          <a:stretch>
            <a:fillRect/>
          </a:stretch>
        </p:blipFill>
        <p:spPr>
          <a:xfrm>
            <a:off x="0" y="0"/>
            <a:ext cx="9144000" cy="2828544"/>
          </a:xfrm>
          <a:prstGeom prst="rect">
            <a:avLst/>
          </a:prstGeom>
        </p:spPr>
      </p:pic>
      <p:sp>
        <p:nvSpPr>
          <p:cNvPr id="6" name="矩形 5"/>
          <p:cNvSpPr/>
          <p:nvPr/>
        </p:nvSpPr>
        <p:spPr>
          <a:xfrm>
            <a:off x="4925568" y="0"/>
            <a:ext cx="4072128" cy="2828544"/>
          </a:xfrm>
          <a:prstGeom prst="rect">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054313" y="779645"/>
            <a:ext cx="3856931" cy="583565"/>
          </a:xfrm>
          <a:prstGeom prst="rect">
            <a:avLst/>
          </a:prstGeom>
          <a:noFill/>
        </p:spPr>
        <p:txBody>
          <a:bodyPr wrap="square">
            <a:spAutoFit/>
          </a:bodyPr>
          <a:lstStyle/>
          <a:p>
            <a:pPr fontAlgn="base">
              <a:spcBef>
                <a:spcPct val="0"/>
              </a:spcBef>
              <a:spcAft>
                <a:spcPct val="0"/>
              </a:spcAft>
            </a:pPr>
            <a:r>
              <a:rPr lang="zh-CN" altLang="en-US" sz="3200">
                <a:solidFill>
                  <a:schemeClr val="bg1"/>
                </a:solidFill>
                <a:latin typeface="+mj-lt"/>
                <a:ea typeface="方正书宋简体" panose="03000509000000000000" pitchFamily="65" charset="-122"/>
              </a:rPr>
              <a:t>Business Problem</a:t>
            </a:r>
            <a:endParaRPr lang="zh-CN" altLang="en-US" sz="3200">
              <a:solidFill>
                <a:schemeClr val="bg1"/>
              </a:solidFill>
              <a:latin typeface="+mj-lt"/>
              <a:ea typeface="方正书宋简体" panose="03000509000000000000" pitchFamily="65" charset="-122"/>
            </a:endParaRPr>
          </a:p>
        </p:txBody>
      </p:sp>
      <p:sp>
        <p:nvSpPr>
          <p:cNvPr id="8" name="矩形 7"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5054313" y="1364420"/>
            <a:ext cx="3856931" cy="1245235"/>
          </a:xfrm>
          <a:prstGeom prst="rect">
            <a:avLst/>
          </a:prstGeom>
        </p:spPr>
        <p:txBody>
          <a:bodyPr wrap="square">
            <a:spAutoFit/>
          </a:bodyPr>
          <a:lstStyle/>
          <a:p>
            <a:pPr>
              <a:lnSpc>
                <a:spcPct val="150000"/>
              </a:lnSpc>
            </a:pPr>
            <a:r>
              <a:rPr lang="en-IN" altLang="en-US" sz="1000">
                <a:solidFill>
                  <a:schemeClr val="bg1"/>
                </a:solidFill>
                <a:ea typeface="Microsoft YaHei" panose="020B0503020204020204" pitchFamily="34" charset="-122"/>
                <a:cs typeface="Arial" panose="020B0604020202020204" pitchFamily="34" charset="0"/>
                <a:sym typeface="Calibri" panose="020F0502020204030204" pitchFamily="34" charset="0"/>
              </a:rPr>
              <a:t>T</a:t>
            </a:r>
            <a:r>
              <a:rPr lang="en-US" altLang="zh-CN" sz="1000">
                <a:solidFill>
                  <a:schemeClr val="bg1"/>
                </a:solidFill>
                <a:ea typeface="Microsoft YaHei" panose="020B0503020204020204" pitchFamily="34" charset="-122"/>
                <a:cs typeface="Arial" panose="020B0604020202020204" pitchFamily="34" charset="0"/>
                <a:sym typeface="Calibri" panose="020F0502020204030204" pitchFamily="34" charset="0"/>
              </a:rPr>
              <a:t>he objective of this Capstone project is to find the best location for an entrepreneur to open an Indian restaurant in Toronto. So the main aim of this project is to provide the best possible localities to open an Indian Restaurant in Toronto using Data Science and Machine learning algorithms like k-means clustering.</a:t>
            </a:r>
            <a:endParaRPr lang="en-US" altLang="zh-CN" sz="1000">
              <a:solidFill>
                <a:schemeClr val="bg1"/>
              </a:solidFill>
              <a:ea typeface="Microsoft YaHei" panose="020B0503020204020204" pitchFamily="34" charset="-122"/>
              <a:cs typeface="Arial" panose="020B0604020202020204" pitchFamily="34" charset="0"/>
              <a:sym typeface="Calibri" panose="020F0502020204030204" pitchFamily="34" charset="0"/>
            </a:endParaRPr>
          </a:p>
        </p:txBody>
      </p:sp>
      <p:sp>
        <p:nvSpPr>
          <p:cNvPr id="9" name="矩形 8"/>
          <p:cNvSpPr/>
          <p:nvPr/>
        </p:nvSpPr>
        <p:spPr>
          <a:xfrm>
            <a:off x="683538" y="3156352"/>
            <a:ext cx="2355479" cy="398780"/>
          </a:xfrm>
          <a:prstGeom prst="rect">
            <a:avLst/>
          </a:prstGeom>
          <a:noFill/>
        </p:spPr>
        <p:txBody>
          <a:bodyPr wrap="square">
            <a:spAutoFit/>
          </a:bodyPr>
          <a:lstStyle/>
          <a:p>
            <a:pPr fontAlgn="base">
              <a:spcBef>
                <a:spcPct val="0"/>
              </a:spcBef>
              <a:spcAft>
                <a:spcPct val="0"/>
              </a:spcAft>
            </a:pPr>
            <a:r>
              <a:rPr lang="zh-CN" altLang="en-US" sz="2000">
                <a:solidFill>
                  <a:srgbClr val="8D95A0"/>
                </a:solidFill>
                <a:latin typeface="+mj-lt"/>
                <a:ea typeface="方正书宋简体" panose="03000509000000000000" pitchFamily="65" charset="-122"/>
              </a:rPr>
              <a:t>Data Needed</a:t>
            </a:r>
            <a:endParaRPr lang="zh-CN" altLang="en-US" sz="2000">
              <a:solidFill>
                <a:srgbClr val="8D95A0"/>
              </a:solidFill>
              <a:latin typeface="+mj-lt"/>
              <a:ea typeface="方正书宋简体" panose="03000509000000000000" pitchFamily="65" charset="-122"/>
            </a:endParaRPr>
          </a:p>
        </p:txBody>
      </p:sp>
      <p:sp>
        <p:nvSpPr>
          <p:cNvPr id="10" name="矩形 9"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683538" y="3556462"/>
            <a:ext cx="3856931" cy="1060450"/>
          </a:xfrm>
          <a:prstGeom prst="rect">
            <a:avLst/>
          </a:prstGeom>
        </p:spPr>
        <p:txBody>
          <a:bodyPr wrap="square">
            <a:spAutoFit/>
          </a:bodyPr>
          <a:lstStyle/>
          <a:p>
            <a:pPr>
              <a:lnSpc>
                <a:spcPct val="150000"/>
              </a:lnSpc>
            </a:pPr>
            <a:r>
              <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rPr>
              <a:t>List of nearby areas of the desired city here taking Toronto (as the data for this was easily available.)</a:t>
            </a:r>
            <a:endPar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endParaRPr>
          </a:p>
          <a:p>
            <a:pPr>
              <a:lnSpc>
                <a:spcPct val="150000"/>
              </a:lnSpc>
            </a:pPr>
            <a:r>
              <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rPr>
              <a:t>Coordinates of theses areas.</a:t>
            </a:r>
            <a:endPar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endParaRPr>
          </a:p>
          <a:p>
            <a:pPr>
              <a:lnSpc>
                <a:spcPct val="150000"/>
              </a:lnSpc>
            </a:pPr>
            <a:r>
              <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rPr>
              <a:t>Data related to the details of nearby Indian Restaurants.</a:t>
            </a:r>
            <a:endPar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endParaRPr>
          </a:p>
        </p:txBody>
      </p:sp>
      <p:sp>
        <p:nvSpPr>
          <p:cNvPr id="11" name="矩形 10"/>
          <p:cNvSpPr/>
          <p:nvPr/>
        </p:nvSpPr>
        <p:spPr>
          <a:xfrm>
            <a:off x="5287069" y="3208079"/>
            <a:ext cx="2355479" cy="398780"/>
          </a:xfrm>
          <a:prstGeom prst="rect">
            <a:avLst/>
          </a:prstGeom>
          <a:noFill/>
        </p:spPr>
        <p:txBody>
          <a:bodyPr wrap="square">
            <a:spAutoFit/>
          </a:bodyPr>
          <a:lstStyle/>
          <a:p>
            <a:pPr fontAlgn="base">
              <a:spcBef>
                <a:spcPct val="0"/>
              </a:spcBef>
              <a:spcAft>
                <a:spcPct val="0"/>
              </a:spcAft>
            </a:pPr>
            <a:r>
              <a:rPr lang="zh-CN" altLang="en-US" sz="2000">
                <a:solidFill>
                  <a:srgbClr val="8D95A0"/>
                </a:solidFill>
                <a:latin typeface="+mj-lt"/>
                <a:ea typeface="方正书宋简体" panose="03000509000000000000" pitchFamily="65" charset="-122"/>
              </a:rPr>
              <a:t>Target Audience</a:t>
            </a:r>
            <a:endParaRPr lang="zh-CN" altLang="en-US" sz="2000">
              <a:solidFill>
                <a:srgbClr val="8D95A0"/>
              </a:solidFill>
              <a:latin typeface="+mj-lt"/>
              <a:ea typeface="方正书宋简体" panose="03000509000000000000" pitchFamily="65" charset="-122"/>
            </a:endParaRPr>
          </a:p>
        </p:txBody>
      </p:sp>
      <p:sp>
        <p:nvSpPr>
          <p:cNvPr id="12" name="矩形 11"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5287069" y="3608189"/>
            <a:ext cx="3856931" cy="575945"/>
          </a:xfrm>
          <a:prstGeom prst="rect">
            <a:avLst/>
          </a:prstGeom>
        </p:spPr>
        <p:txBody>
          <a:bodyPr wrap="square">
            <a:spAutoFit/>
          </a:bodyPr>
          <a:lstStyle/>
          <a:p>
            <a:pPr>
              <a:lnSpc>
                <a:spcPct val="150000"/>
              </a:lnSpc>
            </a:pPr>
            <a:r>
              <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rPr>
              <a:t>New entrepreneurs who don’t want to risk a chance of failure in order to open a Indian Restaurant</a:t>
            </a:r>
            <a:endPar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endParaRPr>
          </a:p>
        </p:txBody>
      </p:sp>
      <p:sp>
        <p:nvSpPr>
          <p:cNvPr id="13" name="AutoShape 112"/>
          <p:cNvSpPr/>
          <p:nvPr/>
        </p:nvSpPr>
        <p:spPr bwMode="auto">
          <a:xfrm>
            <a:off x="4925568" y="3203555"/>
            <a:ext cx="410969" cy="409158"/>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rgbClr val="8D95A0"/>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8D95A0"/>
              </a:solidFill>
              <a:effectLst>
                <a:outerShdw blurRad="38100" dist="38100" dir="2700000" algn="tl">
                  <a:srgbClr val="000000"/>
                </a:outerShdw>
              </a:effectLst>
              <a:uLnTx/>
              <a:uFillTx/>
              <a:latin typeface="Gill Sans" charset="0"/>
              <a:sym typeface="Gill Sans" charset="0"/>
            </a:endParaRPr>
          </a:p>
        </p:txBody>
      </p:sp>
      <p:grpSp>
        <p:nvGrpSpPr>
          <p:cNvPr id="14" name="组合 13"/>
          <p:cNvGrpSpPr/>
          <p:nvPr/>
        </p:nvGrpSpPr>
        <p:grpSpPr>
          <a:xfrm>
            <a:off x="362052" y="3121010"/>
            <a:ext cx="281471" cy="410303"/>
            <a:chOff x="2528974" y="2863357"/>
            <a:chExt cx="246811" cy="359779"/>
          </a:xfrm>
          <a:solidFill>
            <a:srgbClr val="8D95A0"/>
          </a:solidFill>
        </p:grpSpPr>
        <p:sp>
          <p:nvSpPr>
            <p:cNvPr id="15"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8D95A0"/>
                </a:solidFill>
                <a:effectLst>
                  <a:outerShdw blurRad="38100" dist="38100" dir="2700000" algn="tl">
                    <a:srgbClr val="000000"/>
                  </a:outerShdw>
                </a:effectLst>
                <a:uLnTx/>
                <a:uFillTx/>
                <a:latin typeface="Gill Sans" charset="0"/>
                <a:sym typeface="Gill Sans" charset="0"/>
              </a:endParaRPr>
            </a:p>
          </p:txBody>
        </p:sp>
        <p:sp>
          <p:nvSpPr>
            <p:cNvPr id="16"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8D95A0"/>
                </a:solidFill>
                <a:effectLst>
                  <a:outerShdw blurRad="38100" dist="38100" dir="2700000" algn="tl">
                    <a:srgbClr val="000000"/>
                  </a:outerShdw>
                </a:effectLst>
                <a:uLnTx/>
                <a:uFillTx/>
                <a:latin typeface="Gill Sans" charset="0"/>
                <a:sym typeface="Gill Sans" charset="0"/>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9144000" cy="683172"/>
          </a:xfrm>
          <a:prstGeom prst="rect">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熊猫原创"/>
          <p:cNvSpPr/>
          <p:nvPr/>
        </p:nvSpPr>
        <p:spPr>
          <a:xfrm>
            <a:off x="291989" y="131617"/>
            <a:ext cx="2799080" cy="645160"/>
          </a:xfrm>
          <a:prstGeom prst="rect">
            <a:avLst/>
          </a:prstGeom>
        </p:spPr>
        <p:txBody>
          <a:bodyPr wrap="none">
            <a:spAutoFit/>
          </a:bodyPr>
          <a:lstStyle/>
          <a:p>
            <a:pPr algn="l"/>
            <a:r>
              <a:rPr lang="zh-CN" altLang="en-US" sz="3600">
                <a:solidFill>
                  <a:schemeClr val="bg1"/>
                </a:solidFill>
                <a:latin typeface="+mj-lt"/>
              </a:rPr>
              <a:t>Methodology</a:t>
            </a:r>
            <a:endParaRPr lang="zh-CN" altLang="en-US" sz="3600">
              <a:solidFill>
                <a:schemeClr val="bg1"/>
              </a:solidFill>
              <a:latin typeface="+mj-lt"/>
            </a:endParaRPr>
          </a:p>
        </p:txBody>
      </p:sp>
      <p:grpSp>
        <p:nvGrpSpPr>
          <p:cNvPr id="23" name="组合 22"/>
          <p:cNvGrpSpPr/>
          <p:nvPr/>
        </p:nvGrpSpPr>
        <p:grpSpPr>
          <a:xfrm>
            <a:off x="2795402" y="1897087"/>
            <a:ext cx="3608953" cy="3246413"/>
            <a:chOff x="2968642" y="2061281"/>
            <a:chExt cx="3426422" cy="3082219"/>
          </a:xfrm>
          <a:solidFill>
            <a:schemeClr val="accent1"/>
          </a:solidFill>
        </p:grpSpPr>
        <p:sp>
          <p:nvSpPr>
            <p:cNvPr id="24" name="5"/>
            <p:cNvSpPr/>
            <p:nvPr/>
          </p:nvSpPr>
          <p:spPr bwMode="auto">
            <a:xfrm flipH="1">
              <a:off x="4224285" y="3677819"/>
              <a:ext cx="912464" cy="1465681"/>
            </a:xfrm>
            <a:custGeom>
              <a:avLst/>
              <a:gdLst>
                <a:gd name="connsiteX0" fmla="*/ 759198 w 1653886"/>
                <a:gd name="connsiteY0" fmla="*/ 850 h 2656618"/>
                <a:gd name="connsiteX1" fmla="*/ 763881 w 1653886"/>
                <a:gd name="connsiteY1" fmla="*/ 488839 h 2656618"/>
                <a:gd name="connsiteX2" fmla="*/ 459348 w 1653886"/>
                <a:gd name="connsiteY2" fmla="*/ 298375 h 2656618"/>
                <a:gd name="connsiteX3" fmla="*/ 233486 w 1653886"/>
                <a:gd name="connsiteY3" fmla="*/ 125688 h 2656618"/>
                <a:gd name="connsiteX4" fmla="*/ 502490 w 1653886"/>
                <a:gd name="connsiteY4" fmla="*/ 735172 h 2656618"/>
                <a:gd name="connsiteX5" fmla="*/ 55842 w 1653886"/>
                <a:gd name="connsiteY5" fmla="*/ 326310 h 2656618"/>
                <a:gd name="connsiteX6" fmla="*/ 48228 w 1653886"/>
                <a:gd name="connsiteY6" fmla="*/ 514234 h 2656618"/>
                <a:gd name="connsiteX7" fmla="*/ 411130 w 1653886"/>
                <a:gd name="connsiteY7" fmla="*/ 930715 h 2656618"/>
                <a:gd name="connsiteX8" fmla="*/ 65993 w 1653886"/>
                <a:gd name="connsiteY8" fmla="*/ 750409 h 2656618"/>
                <a:gd name="connsiteX9" fmla="*/ 170042 w 1653886"/>
                <a:gd name="connsiteY9" fmla="*/ 981505 h 2656618"/>
                <a:gd name="connsiteX10" fmla="*/ 723277 w 1653886"/>
                <a:gd name="connsiteY10" fmla="*/ 1641780 h 2656618"/>
                <a:gd name="connsiteX11" fmla="*/ 671256 w 1653886"/>
                <a:gd name="connsiteY11" fmla="*/ 2645894 h 2656618"/>
                <a:gd name="connsiteX12" fmla="*/ 670238 w 1653886"/>
                <a:gd name="connsiteY12" fmla="*/ 2656618 h 2656618"/>
                <a:gd name="connsiteX13" fmla="*/ 1288826 w 1653886"/>
                <a:gd name="connsiteY13" fmla="*/ 2656618 h 2656618"/>
                <a:gd name="connsiteX14" fmla="*/ 1277268 w 1653886"/>
                <a:gd name="connsiteY14" fmla="*/ 2583272 h 2656618"/>
                <a:gd name="connsiteX15" fmla="*/ 1266361 w 1653886"/>
                <a:gd name="connsiteY15" fmla="*/ 1331959 h 2656618"/>
                <a:gd name="connsiteX16" fmla="*/ 1652103 w 1653886"/>
                <a:gd name="connsiteY16" fmla="*/ 430430 h 2656618"/>
                <a:gd name="connsiteX17" fmla="*/ 1459232 w 1653886"/>
                <a:gd name="connsiteY17" fmla="*/ 471062 h 2656618"/>
                <a:gd name="connsiteX18" fmla="*/ 1098868 w 1653886"/>
                <a:gd name="connsiteY18" fmla="*/ 732633 h 2656618"/>
                <a:gd name="connsiteX19" fmla="*/ 794335 w 1653886"/>
                <a:gd name="connsiteY19" fmla="*/ 8870 h 2656618"/>
                <a:gd name="connsiteX20" fmla="*/ 759198 w 1653886"/>
                <a:gd name="connsiteY20" fmla="*/ 850 h 2656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53886" h="2656618">
                  <a:moveTo>
                    <a:pt x="759198" y="850"/>
                  </a:moveTo>
                  <a:cubicBezTo>
                    <a:pt x="692269" y="17203"/>
                    <a:pt x="726132" y="266631"/>
                    <a:pt x="763881" y="488839"/>
                  </a:cubicBezTo>
                  <a:cubicBezTo>
                    <a:pt x="807024" y="740251"/>
                    <a:pt x="593850" y="600578"/>
                    <a:pt x="459348" y="298375"/>
                  </a:cubicBezTo>
                  <a:cubicBezTo>
                    <a:pt x="324846" y="-3827"/>
                    <a:pt x="246175" y="82516"/>
                    <a:pt x="233486" y="125688"/>
                  </a:cubicBezTo>
                  <a:cubicBezTo>
                    <a:pt x="218259" y="168860"/>
                    <a:pt x="525330" y="707237"/>
                    <a:pt x="502490" y="735172"/>
                  </a:cubicBezTo>
                  <a:cubicBezTo>
                    <a:pt x="482188" y="760567"/>
                    <a:pt x="93908" y="313612"/>
                    <a:pt x="55842" y="326310"/>
                  </a:cubicBezTo>
                  <a:cubicBezTo>
                    <a:pt x="20313" y="339007"/>
                    <a:pt x="-45669" y="374561"/>
                    <a:pt x="48228" y="514234"/>
                  </a:cubicBezTo>
                  <a:cubicBezTo>
                    <a:pt x="139588" y="656447"/>
                    <a:pt x="428895" y="892622"/>
                    <a:pt x="411130" y="930715"/>
                  </a:cubicBezTo>
                  <a:cubicBezTo>
                    <a:pt x="393366" y="971347"/>
                    <a:pt x="152277" y="755488"/>
                    <a:pt x="65993" y="750409"/>
                  </a:cubicBezTo>
                  <a:cubicBezTo>
                    <a:pt x="-22829" y="745330"/>
                    <a:pt x="12700" y="869767"/>
                    <a:pt x="170042" y="981505"/>
                  </a:cubicBezTo>
                  <a:cubicBezTo>
                    <a:pt x="327384" y="1093244"/>
                    <a:pt x="710588" y="1217680"/>
                    <a:pt x="723277" y="1641780"/>
                  </a:cubicBezTo>
                  <a:cubicBezTo>
                    <a:pt x="732001" y="1933348"/>
                    <a:pt x="695144" y="2389360"/>
                    <a:pt x="671256" y="2645894"/>
                  </a:cubicBezTo>
                  <a:lnTo>
                    <a:pt x="670238" y="2656618"/>
                  </a:lnTo>
                  <a:lnTo>
                    <a:pt x="1288826" y="2656618"/>
                  </a:lnTo>
                  <a:lnTo>
                    <a:pt x="1277268" y="2583272"/>
                  </a:lnTo>
                  <a:cubicBezTo>
                    <a:pt x="1221841" y="2210562"/>
                    <a:pt x="1177856" y="1703363"/>
                    <a:pt x="1266361" y="1331959"/>
                  </a:cubicBezTo>
                  <a:cubicBezTo>
                    <a:pt x="1426241" y="669145"/>
                    <a:pt x="1677481" y="532011"/>
                    <a:pt x="1652103" y="430430"/>
                  </a:cubicBezTo>
                  <a:cubicBezTo>
                    <a:pt x="1629263" y="328849"/>
                    <a:pt x="1499836" y="377100"/>
                    <a:pt x="1459232" y="471062"/>
                  </a:cubicBezTo>
                  <a:cubicBezTo>
                    <a:pt x="1418628" y="562485"/>
                    <a:pt x="1253672" y="765646"/>
                    <a:pt x="1098868" y="732633"/>
                  </a:cubicBezTo>
                  <a:cubicBezTo>
                    <a:pt x="946601" y="699619"/>
                    <a:pt x="905997" y="69819"/>
                    <a:pt x="794335" y="8870"/>
                  </a:cubicBezTo>
                  <a:cubicBezTo>
                    <a:pt x="780377" y="934"/>
                    <a:pt x="768759" y="-1486"/>
                    <a:pt x="759198" y="850"/>
                  </a:cubicBezTo>
                  <a:close/>
                </a:path>
              </a:pathLst>
            </a:cu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lt1"/>
                </a:solidFill>
              </a:endParaRPr>
            </a:p>
          </p:txBody>
        </p:sp>
        <p:sp>
          <p:nvSpPr>
            <p:cNvPr id="25" name="4"/>
            <p:cNvSpPr/>
            <p:nvPr/>
          </p:nvSpPr>
          <p:spPr bwMode="auto">
            <a:xfrm rot="1883109">
              <a:off x="2968642" y="2965899"/>
              <a:ext cx="1290270" cy="1286263"/>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26" name="3"/>
            <p:cNvSpPr/>
            <p:nvPr/>
          </p:nvSpPr>
          <p:spPr bwMode="auto">
            <a:xfrm rot="4961872">
              <a:off x="3534941" y="2289953"/>
              <a:ext cx="1565614" cy="1560751"/>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27" name="2"/>
            <p:cNvSpPr/>
            <p:nvPr/>
          </p:nvSpPr>
          <p:spPr bwMode="auto">
            <a:xfrm rot="7696778">
              <a:off x="4501584" y="2382767"/>
              <a:ext cx="1379410" cy="1375126"/>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28" name="1"/>
            <p:cNvSpPr/>
            <p:nvPr/>
          </p:nvSpPr>
          <p:spPr bwMode="auto">
            <a:xfrm rot="10345882">
              <a:off x="5140439" y="3089498"/>
              <a:ext cx="1254625" cy="1250729"/>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29" name="5"/>
            <p:cNvSpPr/>
            <p:nvPr/>
          </p:nvSpPr>
          <p:spPr bwMode="auto">
            <a:xfrm rot="12440007">
              <a:off x="5179747" y="3957830"/>
              <a:ext cx="930248" cy="927359"/>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0" name="4"/>
            <p:cNvSpPr/>
            <p:nvPr/>
          </p:nvSpPr>
          <p:spPr bwMode="auto">
            <a:xfrm rot="20954305">
              <a:off x="3289139" y="3849107"/>
              <a:ext cx="930248" cy="927359"/>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1" name="3"/>
            <p:cNvSpPr/>
            <p:nvPr/>
          </p:nvSpPr>
          <p:spPr bwMode="auto">
            <a:xfrm rot="2241606">
              <a:off x="2979858" y="2527548"/>
              <a:ext cx="775699" cy="773291"/>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2" name="2"/>
            <p:cNvSpPr/>
            <p:nvPr/>
          </p:nvSpPr>
          <p:spPr bwMode="auto">
            <a:xfrm rot="6355571">
              <a:off x="4393644" y="2062485"/>
              <a:ext cx="775700" cy="773291"/>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3" name="1"/>
            <p:cNvSpPr/>
            <p:nvPr/>
          </p:nvSpPr>
          <p:spPr bwMode="auto">
            <a:xfrm rot="9774375">
              <a:off x="5519547" y="2688014"/>
              <a:ext cx="775699" cy="773291"/>
            </a:xfrm>
            <a:custGeom>
              <a:avLst/>
              <a:gdLst>
                <a:gd name="T0" fmla="*/ 270 w 270"/>
                <a:gd name="T1" fmla="*/ 138 h 269"/>
                <a:gd name="T2" fmla="*/ 0 w 270"/>
                <a:gd name="T3" fmla="*/ 187 h 269"/>
                <a:gd name="T4" fmla="*/ 262 w 270"/>
                <a:gd name="T5" fmla="*/ 117 h 269"/>
                <a:gd name="T6" fmla="*/ 119 w 270"/>
                <a:gd name="T7" fmla="*/ 152 h 269"/>
                <a:gd name="T8" fmla="*/ 270 w 270"/>
                <a:gd name="T9" fmla="*/ 138 h 269"/>
              </a:gdLst>
              <a:ahLst/>
              <a:cxnLst>
                <a:cxn ang="0">
                  <a:pos x="T0" y="T1"/>
                </a:cxn>
                <a:cxn ang="0">
                  <a:pos x="T2" y="T3"/>
                </a:cxn>
                <a:cxn ang="0">
                  <a:pos x="T4" y="T5"/>
                </a:cxn>
                <a:cxn ang="0">
                  <a:pos x="T6" y="T7"/>
                </a:cxn>
                <a:cxn ang="0">
                  <a:pos x="T8" y="T9"/>
                </a:cxn>
              </a:cxnLst>
              <a:rect l="0" t="0" r="r" b="b"/>
              <a:pathLst>
                <a:path w="270" h="269">
                  <a:moveTo>
                    <a:pt x="270" y="138"/>
                  </a:moveTo>
                  <a:cubicBezTo>
                    <a:pt x="270" y="138"/>
                    <a:pt x="186" y="269"/>
                    <a:pt x="0" y="187"/>
                  </a:cubicBezTo>
                  <a:cubicBezTo>
                    <a:pt x="0" y="187"/>
                    <a:pt x="94" y="0"/>
                    <a:pt x="262" y="117"/>
                  </a:cubicBezTo>
                  <a:cubicBezTo>
                    <a:pt x="262" y="117"/>
                    <a:pt x="165" y="153"/>
                    <a:pt x="119" y="152"/>
                  </a:cubicBezTo>
                  <a:cubicBezTo>
                    <a:pt x="119" y="152"/>
                    <a:pt x="224" y="164"/>
                    <a:pt x="270" y="138"/>
                  </a:cubicBezTo>
                  <a:close/>
                </a:path>
              </a:pathLst>
            </a:cu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grpSp>
      <p:sp>
        <p:nvSpPr>
          <p:cNvPr id="36" name="椭圆 35"/>
          <p:cNvSpPr/>
          <p:nvPr/>
        </p:nvSpPr>
        <p:spPr>
          <a:xfrm>
            <a:off x="2221385" y="1943406"/>
            <a:ext cx="371744" cy="371744"/>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2233157" y="3196365"/>
            <a:ext cx="371744" cy="371744"/>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Group 112"/>
          <p:cNvGrpSpPr/>
          <p:nvPr/>
        </p:nvGrpSpPr>
        <p:grpSpPr>
          <a:xfrm>
            <a:off x="2326434" y="3301373"/>
            <a:ext cx="185190" cy="173497"/>
            <a:chOff x="5368132" y="3540125"/>
            <a:chExt cx="465138" cy="435769"/>
          </a:xfrm>
          <a:solidFill>
            <a:schemeClr val="bg1"/>
          </a:solidFill>
        </p:grpSpPr>
        <p:sp>
          <p:nvSpPr>
            <p:cNvPr id="39"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40"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grpSp>
        <p:nvGrpSpPr>
          <p:cNvPr id="41" name="组合 40"/>
          <p:cNvGrpSpPr/>
          <p:nvPr/>
        </p:nvGrpSpPr>
        <p:grpSpPr>
          <a:xfrm>
            <a:off x="2314820" y="2036841"/>
            <a:ext cx="184874" cy="184874"/>
            <a:chOff x="3191434" y="2145028"/>
            <a:chExt cx="359165" cy="359165"/>
          </a:xfrm>
          <a:solidFill>
            <a:schemeClr val="bg1"/>
          </a:solidFill>
        </p:grpSpPr>
        <p:sp>
          <p:nvSpPr>
            <p:cNvPr id="42"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43"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44"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47" name="椭圆 46"/>
          <p:cNvSpPr/>
          <p:nvPr/>
        </p:nvSpPr>
        <p:spPr>
          <a:xfrm>
            <a:off x="6499736" y="1943407"/>
            <a:ext cx="371744" cy="371744"/>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6511508" y="3196366"/>
            <a:ext cx="371744" cy="371744"/>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AutoShape 112"/>
          <p:cNvSpPr/>
          <p:nvPr/>
        </p:nvSpPr>
        <p:spPr bwMode="auto">
          <a:xfrm>
            <a:off x="6602380" y="3296740"/>
            <a:ext cx="185491" cy="184674"/>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nvGrpSpPr>
          <p:cNvPr id="52" name="Group 124"/>
          <p:cNvGrpSpPr/>
          <p:nvPr/>
        </p:nvGrpSpPr>
        <p:grpSpPr>
          <a:xfrm>
            <a:off x="6593013" y="2051380"/>
            <a:ext cx="185190" cy="155799"/>
            <a:chOff x="5368132" y="2625725"/>
            <a:chExt cx="465138" cy="391319"/>
          </a:xfrm>
          <a:solidFill>
            <a:schemeClr val="bg1"/>
          </a:solidFill>
        </p:grpSpPr>
        <p:sp>
          <p:nvSpPr>
            <p:cNvPr id="53"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54"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55"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60" name="矩形 59"/>
          <p:cNvSpPr/>
          <p:nvPr/>
        </p:nvSpPr>
        <p:spPr>
          <a:xfrm>
            <a:off x="6867779" y="1905995"/>
            <a:ext cx="2355479" cy="368300"/>
          </a:xfrm>
          <a:prstGeom prst="rect">
            <a:avLst/>
          </a:prstGeom>
          <a:noFill/>
        </p:spPr>
        <p:txBody>
          <a:bodyPr wrap="square">
            <a:spAutoFit/>
          </a:bodyPr>
          <a:lstStyle/>
          <a:p>
            <a:pPr fontAlgn="base">
              <a:spcBef>
                <a:spcPct val="0"/>
              </a:spcBef>
              <a:spcAft>
                <a:spcPct val="0"/>
              </a:spcAft>
            </a:pPr>
            <a:r>
              <a:rPr lang="zh-CN" altLang="en-US">
                <a:solidFill>
                  <a:srgbClr val="8D95A0"/>
                </a:solidFill>
                <a:latin typeface="+mj-lt"/>
                <a:ea typeface="方正书宋简体" panose="03000509000000000000" pitchFamily="65" charset="-122"/>
              </a:rPr>
              <a:t>Coordinates</a:t>
            </a:r>
            <a:endParaRPr lang="zh-CN" altLang="en-US">
              <a:solidFill>
                <a:srgbClr val="8D95A0"/>
              </a:solidFill>
              <a:latin typeface="+mj-lt"/>
              <a:ea typeface="方正书宋简体" panose="03000509000000000000" pitchFamily="65" charset="-122"/>
            </a:endParaRPr>
          </a:p>
        </p:txBody>
      </p:sp>
      <p:sp>
        <p:nvSpPr>
          <p:cNvPr id="61" name="矩形 60"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6867779" y="2306105"/>
            <a:ext cx="2355479" cy="333375"/>
          </a:xfrm>
          <a:prstGeom prst="rect">
            <a:avLst/>
          </a:prstGeom>
        </p:spPr>
        <p:txBody>
          <a:bodyPr wrap="square">
            <a:spAutoFit/>
          </a:bodyPr>
          <a:lstStyle/>
          <a:p>
            <a:pPr>
              <a:lnSpc>
                <a:spcPct val="150000"/>
              </a:lnSpc>
            </a:pPr>
            <a:r>
              <a:rPr lang="en-IN" altLang="en-US" sz="1050">
                <a:solidFill>
                  <a:srgbClr val="8D95A0"/>
                </a:solidFill>
                <a:ea typeface="Microsoft YaHei" panose="020B0503020204020204" pitchFamily="34" charset="-122"/>
                <a:cs typeface="Arial" panose="020B0604020202020204" pitchFamily="34" charset="0"/>
                <a:sym typeface="Calibri" panose="020F0502020204030204" pitchFamily="34" charset="0"/>
              </a:rPr>
              <a:t>U</a:t>
            </a:r>
            <a:r>
              <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rPr>
              <a:t>sing .csv file provided by IBM.</a:t>
            </a:r>
            <a:endPar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endParaRPr>
          </a:p>
        </p:txBody>
      </p:sp>
      <p:sp>
        <p:nvSpPr>
          <p:cNvPr id="62" name="矩形 61"/>
          <p:cNvSpPr/>
          <p:nvPr/>
        </p:nvSpPr>
        <p:spPr>
          <a:xfrm>
            <a:off x="6867779" y="3199630"/>
            <a:ext cx="2355479" cy="368300"/>
          </a:xfrm>
          <a:prstGeom prst="rect">
            <a:avLst/>
          </a:prstGeom>
          <a:noFill/>
        </p:spPr>
        <p:txBody>
          <a:bodyPr wrap="square">
            <a:spAutoFit/>
          </a:bodyPr>
          <a:lstStyle/>
          <a:p>
            <a:pPr fontAlgn="base">
              <a:spcBef>
                <a:spcPct val="0"/>
              </a:spcBef>
              <a:spcAft>
                <a:spcPct val="0"/>
              </a:spcAft>
            </a:pPr>
            <a:r>
              <a:rPr lang="zh-CN" altLang="en-US">
                <a:solidFill>
                  <a:srgbClr val="8D95A0"/>
                </a:solidFill>
                <a:latin typeface="+mj-lt"/>
                <a:ea typeface="方正书宋简体" panose="03000509000000000000" pitchFamily="65" charset="-122"/>
              </a:rPr>
              <a:t>Foursquare API </a:t>
            </a:r>
            <a:endParaRPr lang="zh-CN" altLang="en-US">
              <a:solidFill>
                <a:srgbClr val="8D95A0"/>
              </a:solidFill>
              <a:latin typeface="+mj-lt"/>
              <a:ea typeface="方正书宋简体" panose="03000509000000000000" pitchFamily="65" charset="-122"/>
            </a:endParaRPr>
          </a:p>
        </p:txBody>
      </p:sp>
      <p:sp>
        <p:nvSpPr>
          <p:cNvPr id="63" name="矩形 62"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6867779" y="3599740"/>
            <a:ext cx="2355479" cy="575945"/>
          </a:xfrm>
          <a:prstGeom prst="rect">
            <a:avLst/>
          </a:prstGeom>
        </p:spPr>
        <p:txBody>
          <a:bodyPr wrap="square">
            <a:spAutoFit/>
          </a:bodyPr>
          <a:lstStyle/>
          <a:p>
            <a:pPr>
              <a:lnSpc>
                <a:spcPct val="150000"/>
              </a:lnSpc>
            </a:pPr>
            <a:r>
              <a:rPr lang="zh-CN" altLang="en-US" sz="1050">
                <a:solidFill>
                  <a:srgbClr val="8D95A0"/>
                </a:solidFill>
                <a:latin typeface="+mj-lt"/>
                <a:ea typeface="方正书宋简体" panose="03000509000000000000" pitchFamily="65" charset="-122"/>
                <a:sym typeface="+mn-ea"/>
              </a:rPr>
              <a:t>to list neighbourhood.</a:t>
            </a:r>
            <a:endParaRPr lang="zh-CN" altLang="en-US" sz="1050">
              <a:solidFill>
                <a:srgbClr val="8D95A0"/>
              </a:solidFill>
              <a:latin typeface="+mj-lt"/>
              <a:ea typeface="方正书宋简体" panose="03000509000000000000" pitchFamily="65" charset="-122"/>
            </a:endParaRPr>
          </a:p>
          <a:p>
            <a:pPr>
              <a:lnSpc>
                <a:spcPct val="150000"/>
              </a:lnSpc>
            </a:pPr>
            <a:endPar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endParaRPr>
          </a:p>
        </p:txBody>
      </p:sp>
      <p:sp>
        <p:nvSpPr>
          <p:cNvPr id="64" name="矩形 63"/>
          <p:cNvSpPr/>
          <p:nvPr/>
        </p:nvSpPr>
        <p:spPr>
          <a:xfrm>
            <a:off x="73844" y="1768200"/>
            <a:ext cx="2355479" cy="645160"/>
          </a:xfrm>
          <a:prstGeom prst="rect">
            <a:avLst/>
          </a:prstGeom>
          <a:noFill/>
        </p:spPr>
        <p:txBody>
          <a:bodyPr wrap="square">
            <a:spAutoFit/>
          </a:bodyPr>
          <a:lstStyle/>
          <a:p>
            <a:pPr algn="ctr" fontAlgn="base">
              <a:spcBef>
                <a:spcPct val="0"/>
              </a:spcBef>
              <a:spcAft>
                <a:spcPct val="0"/>
              </a:spcAft>
            </a:pPr>
            <a:r>
              <a:rPr lang="zh-CN" altLang="en-US">
                <a:solidFill>
                  <a:srgbClr val="8D95A0"/>
                </a:solidFill>
                <a:latin typeface="+mj-lt"/>
                <a:ea typeface="方正书宋简体" panose="03000509000000000000" pitchFamily="65" charset="-122"/>
              </a:rPr>
              <a:t>Extracting nearby places</a:t>
            </a:r>
            <a:endParaRPr lang="zh-CN" altLang="en-US">
              <a:solidFill>
                <a:srgbClr val="8D95A0"/>
              </a:solidFill>
              <a:latin typeface="+mj-lt"/>
              <a:ea typeface="方正书宋简体" panose="03000509000000000000" pitchFamily="65" charset="-122"/>
            </a:endParaRPr>
          </a:p>
        </p:txBody>
      </p:sp>
      <p:sp>
        <p:nvSpPr>
          <p:cNvPr id="65" name="矩形 64"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74295" y="2314575"/>
            <a:ext cx="2373630" cy="818515"/>
          </a:xfrm>
          <a:prstGeom prst="rect">
            <a:avLst/>
          </a:prstGeom>
        </p:spPr>
        <p:txBody>
          <a:bodyPr wrap="square">
            <a:spAutoFit/>
          </a:bodyPr>
          <a:lstStyle/>
          <a:p>
            <a:pPr algn="ctr">
              <a:lnSpc>
                <a:spcPct val="150000"/>
              </a:lnSpc>
            </a:pPr>
            <a:r>
              <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rPr>
              <a:t>Link: https://en.wikipedia.org/wiki/List_of_postal_codes_of_Canada:_M</a:t>
            </a:r>
            <a:endPar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endParaRPr>
          </a:p>
        </p:txBody>
      </p:sp>
      <p:sp>
        <p:nvSpPr>
          <p:cNvPr id="66" name="矩形 65"/>
          <p:cNvSpPr/>
          <p:nvPr/>
        </p:nvSpPr>
        <p:spPr>
          <a:xfrm>
            <a:off x="-189681" y="3199630"/>
            <a:ext cx="2355479" cy="368300"/>
          </a:xfrm>
          <a:prstGeom prst="rect">
            <a:avLst/>
          </a:prstGeom>
          <a:noFill/>
        </p:spPr>
        <p:txBody>
          <a:bodyPr wrap="square">
            <a:spAutoFit/>
          </a:bodyPr>
          <a:lstStyle/>
          <a:p>
            <a:pPr algn="r" fontAlgn="base">
              <a:spcBef>
                <a:spcPct val="0"/>
              </a:spcBef>
              <a:spcAft>
                <a:spcPct val="0"/>
              </a:spcAft>
            </a:pPr>
            <a:r>
              <a:rPr lang="zh-CN" altLang="en-US">
                <a:solidFill>
                  <a:srgbClr val="8D95A0"/>
                </a:solidFill>
                <a:latin typeface="+mj-lt"/>
                <a:ea typeface="方正书宋简体" panose="03000509000000000000" pitchFamily="65" charset="-122"/>
              </a:rPr>
              <a:t>Web Scrapping</a:t>
            </a:r>
            <a:endParaRPr lang="zh-CN" altLang="en-US">
              <a:solidFill>
                <a:srgbClr val="8D95A0"/>
              </a:solidFill>
              <a:latin typeface="+mj-lt"/>
              <a:ea typeface="方正书宋简体" panose="03000509000000000000" pitchFamily="65" charset="-122"/>
            </a:endParaRPr>
          </a:p>
        </p:txBody>
      </p:sp>
      <p:sp>
        <p:nvSpPr>
          <p:cNvPr id="67" name="矩形 66"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73660" y="3599815"/>
            <a:ext cx="2091690" cy="818515"/>
          </a:xfrm>
          <a:prstGeom prst="rect">
            <a:avLst/>
          </a:prstGeom>
        </p:spPr>
        <p:txBody>
          <a:bodyPr wrap="square">
            <a:spAutoFit/>
          </a:bodyPr>
          <a:lstStyle/>
          <a:p>
            <a:pPr algn="r">
              <a:lnSpc>
                <a:spcPct val="150000"/>
              </a:lnSpc>
            </a:pPr>
            <a:r>
              <a:rPr lang="en-IN" altLang="en-US" sz="1050">
                <a:solidFill>
                  <a:srgbClr val="8D95A0"/>
                </a:solidFill>
                <a:ea typeface="Microsoft YaHei" panose="020B0503020204020204" pitchFamily="34" charset="-122"/>
                <a:cs typeface="Arial" panose="020B0604020202020204" pitchFamily="34" charset="0"/>
                <a:sym typeface="Calibri" panose="020F0502020204030204" pitchFamily="34" charset="0"/>
              </a:rPr>
              <a:t>U</a:t>
            </a:r>
            <a:r>
              <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rPr>
              <a:t>sing Pandas HTML table Scrapping to pull tables into data frames.</a:t>
            </a:r>
            <a:endParaRPr lang="en-US" altLang="zh-CN" sz="1050">
              <a:solidFill>
                <a:srgbClr val="8D95A0"/>
              </a:solidFill>
              <a:ea typeface="Microsoft YaHei" panose="020B0503020204020204" pitchFamily="34" charset="-122"/>
              <a:cs typeface="Arial" panose="020B0604020202020204" pitchFamily="34" charset="0"/>
              <a:sym typeface="Calibri" panose="020F050202020403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9144000" cy="683172"/>
          </a:xfrm>
          <a:prstGeom prst="rect">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460938"/>
            <a:ext cx="4498523" cy="2999390"/>
          </a:xfrm>
          <a:prstGeom prst="rect">
            <a:avLst/>
          </a:prstGeom>
        </p:spPr>
      </p:pic>
      <p:sp>
        <p:nvSpPr>
          <p:cNvPr id="10" name="椭圆 9"/>
          <p:cNvSpPr/>
          <p:nvPr/>
        </p:nvSpPr>
        <p:spPr>
          <a:xfrm>
            <a:off x="3898779" y="2231585"/>
            <a:ext cx="1199488" cy="1199488"/>
          </a:xfrm>
          <a:prstGeom prst="ellipse">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5453707" y="1484783"/>
            <a:ext cx="2355479" cy="398780"/>
          </a:xfrm>
          <a:prstGeom prst="rect">
            <a:avLst/>
          </a:prstGeom>
          <a:noFill/>
        </p:spPr>
        <p:txBody>
          <a:bodyPr wrap="square">
            <a:spAutoFit/>
          </a:bodyPr>
          <a:lstStyle/>
          <a:p>
            <a:pPr fontAlgn="base">
              <a:spcBef>
                <a:spcPct val="0"/>
              </a:spcBef>
              <a:spcAft>
                <a:spcPct val="0"/>
              </a:spcAft>
            </a:pPr>
            <a:r>
              <a:rPr lang="en-IN" altLang="zh-CN" sz="2000">
                <a:solidFill>
                  <a:srgbClr val="8D95A0"/>
                </a:solidFill>
                <a:latin typeface="+mj-lt"/>
                <a:ea typeface="方正书宋简体" panose="03000509000000000000" pitchFamily="65" charset="-122"/>
              </a:rPr>
              <a:t>Machine Learning</a:t>
            </a:r>
            <a:endParaRPr lang="en-IN" altLang="zh-CN" sz="2000">
              <a:solidFill>
                <a:srgbClr val="8D95A0"/>
              </a:solidFill>
              <a:latin typeface="+mj-lt"/>
              <a:ea typeface="方正书宋简体" panose="03000509000000000000" pitchFamily="65" charset="-122"/>
            </a:endParaRPr>
          </a:p>
        </p:txBody>
      </p:sp>
      <p:sp>
        <p:nvSpPr>
          <p:cNvPr id="12" name="矩形 11"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5453708" y="1884893"/>
            <a:ext cx="3417024" cy="414020"/>
          </a:xfrm>
          <a:prstGeom prst="rect">
            <a:avLst/>
          </a:prstGeom>
        </p:spPr>
        <p:txBody>
          <a:bodyPr wrap="square">
            <a:spAutoFit/>
          </a:bodyPr>
          <a:lstStyle/>
          <a:p>
            <a:pPr>
              <a:lnSpc>
                <a:spcPct val="150000"/>
              </a:lnSpc>
            </a:pPr>
            <a:r>
              <a:rPr lang="en-IN" altLang="en-US" sz="140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rPr>
              <a:t>Clustering Algorithm</a:t>
            </a:r>
            <a:endParaRPr lang="en-IN" altLang="en-US" sz="140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endParaRPr>
          </a:p>
        </p:txBody>
      </p:sp>
      <p:sp>
        <p:nvSpPr>
          <p:cNvPr id="13" name="矩形 12"/>
          <p:cNvSpPr/>
          <p:nvPr/>
        </p:nvSpPr>
        <p:spPr>
          <a:xfrm>
            <a:off x="5453707" y="3231019"/>
            <a:ext cx="2355479" cy="398780"/>
          </a:xfrm>
          <a:prstGeom prst="rect">
            <a:avLst/>
          </a:prstGeom>
          <a:noFill/>
        </p:spPr>
        <p:txBody>
          <a:bodyPr wrap="square">
            <a:spAutoFit/>
          </a:bodyPr>
          <a:lstStyle/>
          <a:p>
            <a:pPr fontAlgn="base">
              <a:spcBef>
                <a:spcPct val="0"/>
              </a:spcBef>
              <a:spcAft>
                <a:spcPct val="0"/>
              </a:spcAft>
            </a:pPr>
            <a:r>
              <a:rPr lang="zh-CN" altLang="en-US" sz="2000">
                <a:solidFill>
                  <a:srgbClr val="8D95A0"/>
                </a:solidFill>
                <a:latin typeface="+mj-lt"/>
                <a:ea typeface="方正书宋简体" panose="03000509000000000000" pitchFamily="65" charset="-122"/>
              </a:rPr>
              <a:t>Data Extraction</a:t>
            </a:r>
            <a:endParaRPr lang="zh-CN" altLang="en-US" sz="2000">
              <a:solidFill>
                <a:srgbClr val="8D95A0"/>
              </a:solidFill>
              <a:latin typeface="+mj-lt"/>
              <a:ea typeface="方正书宋简体" panose="03000509000000000000" pitchFamily="65" charset="-122"/>
            </a:endParaRPr>
          </a:p>
        </p:txBody>
      </p:sp>
      <p:sp>
        <p:nvSpPr>
          <p:cNvPr id="14" name="矩形 13"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5453708" y="3631129"/>
            <a:ext cx="3417024" cy="818515"/>
          </a:xfrm>
          <a:prstGeom prst="rect">
            <a:avLst/>
          </a:prstGeom>
        </p:spPr>
        <p:txBody>
          <a:bodyPr wrap="square">
            <a:spAutoFit/>
          </a:bodyPr>
          <a:lstStyle/>
          <a:p>
            <a:pPr>
              <a:lnSpc>
                <a:spcPct val="150000"/>
              </a:lnSpc>
            </a:pPr>
            <a:r>
              <a:rPr lang="en-US" altLang="zh-CN" sz="105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rPr>
              <a:t>Toronto neighbourhood- Wikipedia</a:t>
            </a:r>
            <a:endParaRPr lang="en-US" altLang="zh-CN" sz="105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endParaRPr>
          </a:p>
          <a:p>
            <a:pPr>
              <a:lnSpc>
                <a:spcPct val="150000"/>
              </a:lnSpc>
            </a:pPr>
            <a:r>
              <a:rPr lang="en-US" altLang="zh-CN" sz="105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rPr>
              <a:t>Coordinates of these places - CSV by IBM</a:t>
            </a:r>
            <a:endParaRPr lang="en-US" altLang="zh-CN" sz="105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endParaRPr>
          </a:p>
          <a:p>
            <a:pPr>
              <a:lnSpc>
                <a:spcPct val="150000"/>
              </a:lnSpc>
            </a:pPr>
            <a:r>
              <a:rPr lang="en-US" altLang="zh-CN" sz="105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rPr>
              <a:t>Foursquare API to get information about the venues.</a:t>
            </a:r>
            <a:endParaRPr lang="en-US" altLang="zh-CN" sz="105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endParaRPr>
          </a:p>
        </p:txBody>
      </p:sp>
      <p:cxnSp>
        <p:nvCxnSpPr>
          <p:cNvPr id="16" name="直接连接符 15"/>
          <p:cNvCxnSpPr/>
          <p:nvPr/>
        </p:nvCxnSpPr>
        <p:spPr>
          <a:xfrm>
            <a:off x="5580993" y="2960633"/>
            <a:ext cx="3457904" cy="0"/>
          </a:xfrm>
          <a:prstGeom prst="line">
            <a:avLst/>
          </a:prstGeom>
          <a:ln>
            <a:solidFill>
              <a:srgbClr val="3A3F4D"/>
            </a:solidFill>
          </a:ln>
        </p:spPr>
        <p:style>
          <a:lnRef idx="1">
            <a:schemeClr val="accent1"/>
          </a:lnRef>
          <a:fillRef idx="0">
            <a:schemeClr val="accent1"/>
          </a:fillRef>
          <a:effectRef idx="0">
            <a:schemeClr val="accent1"/>
          </a:effectRef>
          <a:fontRef idx="minor">
            <a:schemeClr val="tx1"/>
          </a:fontRef>
        </p:style>
      </p:cxnSp>
      <p:sp>
        <p:nvSpPr>
          <p:cNvPr id="15" name="AutoShape 59"/>
          <p:cNvSpPr/>
          <p:nvPr/>
        </p:nvSpPr>
        <p:spPr bwMode="auto">
          <a:xfrm>
            <a:off x="4116243" y="2547195"/>
            <a:ext cx="632792" cy="630005"/>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nvGrpSpPr>
          <p:cNvPr id="17" name="组合 16"/>
          <p:cNvGrpSpPr/>
          <p:nvPr/>
        </p:nvGrpSpPr>
        <p:grpSpPr>
          <a:xfrm>
            <a:off x="5134889" y="3251184"/>
            <a:ext cx="246811" cy="359779"/>
            <a:chOff x="2528974" y="2863357"/>
            <a:chExt cx="246811" cy="359779"/>
          </a:xfrm>
          <a:solidFill>
            <a:srgbClr val="8D95A0"/>
          </a:solidFill>
        </p:grpSpPr>
        <p:sp>
          <p:nvSpPr>
            <p:cNvPr id="18"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19"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grpSp>
        <p:nvGrpSpPr>
          <p:cNvPr id="20" name="组合 19"/>
          <p:cNvGrpSpPr/>
          <p:nvPr/>
        </p:nvGrpSpPr>
        <p:grpSpPr>
          <a:xfrm flipH="1">
            <a:off x="5044637" y="1505255"/>
            <a:ext cx="359165" cy="359165"/>
            <a:chOff x="2473104" y="2145028"/>
            <a:chExt cx="359165" cy="359165"/>
          </a:xfrm>
          <a:solidFill>
            <a:srgbClr val="8D95A0"/>
          </a:solidFill>
        </p:grpSpPr>
        <p:sp>
          <p:nvSpPr>
            <p:cNvPr id="21"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sp>
          <p:nvSpPr>
            <p:cNvPr id="22"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sym typeface="Gill Sans" charset="0"/>
              </a:endParaRPr>
            </a:p>
          </p:txBody>
        </p:sp>
      </p:grpSp>
      <p:sp>
        <p:nvSpPr>
          <p:cNvPr id="2" name="矩形 13"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5508318" y="2298899"/>
            <a:ext cx="3417024" cy="333375"/>
          </a:xfrm>
          <a:prstGeom prst="rect">
            <a:avLst/>
          </a:prstGeom>
        </p:spPr>
        <p:txBody>
          <a:bodyPr wrap="square">
            <a:spAutoFit/>
          </a:bodyPr>
          <a:p>
            <a:pPr>
              <a:lnSpc>
                <a:spcPct val="150000"/>
              </a:lnSpc>
            </a:pPr>
            <a:endParaRPr lang="en-US" altLang="zh-CN" sz="105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endParaRPr>
          </a:p>
        </p:txBody>
      </p:sp>
      <p:sp>
        <p:nvSpPr>
          <p:cNvPr id="3" name="矩形 13"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5508318" y="2068394"/>
            <a:ext cx="3417024" cy="333375"/>
          </a:xfrm>
          <a:prstGeom prst="rect">
            <a:avLst/>
          </a:prstGeom>
        </p:spPr>
        <p:txBody>
          <a:bodyPr wrap="square">
            <a:spAutoFit/>
          </a:bodyPr>
          <a:lstStyle/>
          <a:p>
            <a:pPr>
              <a:lnSpc>
                <a:spcPct val="150000"/>
              </a:lnSpc>
            </a:pPr>
            <a:endParaRPr lang="en-US" altLang="zh-CN" sz="105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endParaRPr>
          </a:p>
        </p:txBody>
      </p:sp>
      <p:sp>
        <p:nvSpPr>
          <p:cNvPr id="5" name="矩形 13"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5580708" y="2384624"/>
            <a:ext cx="3417024" cy="575945"/>
          </a:xfrm>
          <a:prstGeom prst="rect">
            <a:avLst/>
          </a:prstGeom>
        </p:spPr>
        <p:txBody>
          <a:bodyPr wrap="square">
            <a:spAutoFit/>
          </a:bodyPr>
          <a:p>
            <a:pPr>
              <a:lnSpc>
                <a:spcPct val="150000"/>
              </a:lnSpc>
            </a:pPr>
            <a:r>
              <a:rPr lang="en-US" altLang="zh-CN" sz="105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rPr>
              <a:t>K-means clustering to cluster the places accourding to the number of Indian Restaurants.</a:t>
            </a:r>
            <a:endParaRPr lang="en-US" altLang="zh-CN" sz="1050">
              <a:solidFill>
                <a:schemeClr val="bg1">
                  <a:lumMod val="50000"/>
                </a:schemeClr>
              </a:solidFill>
              <a:ea typeface="Microsoft YaHei" panose="020B0503020204020204" pitchFamily="34" charset="-122"/>
              <a:cs typeface="Arial" panose="020B0604020202020204" pitchFamily="34" charset="0"/>
              <a:sym typeface="Calibri" panose="020F050202020403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3090041" cy="5143500"/>
          </a:xfrm>
          <a:prstGeom prst="rect">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67243" y="488732"/>
            <a:ext cx="3124528" cy="4166038"/>
          </a:xfrm>
          <a:prstGeom prst="rect">
            <a:avLst/>
          </a:prstGeom>
        </p:spPr>
      </p:pic>
      <p:sp>
        <p:nvSpPr>
          <p:cNvPr id="15" name="矩形 14"/>
          <p:cNvSpPr/>
          <p:nvPr/>
        </p:nvSpPr>
        <p:spPr>
          <a:xfrm>
            <a:off x="3887665" y="1925274"/>
            <a:ext cx="5177754" cy="583565"/>
          </a:xfrm>
          <a:prstGeom prst="rect">
            <a:avLst/>
          </a:prstGeom>
          <a:noFill/>
        </p:spPr>
        <p:txBody>
          <a:bodyPr wrap="square">
            <a:spAutoFit/>
          </a:bodyPr>
          <a:lstStyle/>
          <a:p>
            <a:pPr fontAlgn="base">
              <a:spcBef>
                <a:spcPct val="0"/>
              </a:spcBef>
              <a:spcAft>
                <a:spcPct val="0"/>
              </a:spcAft>
            </a:pPr>
            <a:r>
              <a:rPr lang="en-US" altLang="zh-CN" sz="3200">
                <a:solidFill>
                  <a:srgbClr val="3A3F4D"/>
                </a:solidFill>
                <a:latin typeface="+mj-lt"/>
                <a:ea typeface="方正书宋简体" panose="03000509000000000000" pitchFamily="65" charset="-122"/>
                <a:sym typeface="+mn-lt"/>
              </a:rPr>
              <a:t>Results and analysis</a:t>
            </a:r>
            <a:endParaRPr lang="en-US" altLang="zh-CN" sz="3200">
              <a:solidFill>
                <a:srgbClr val="3A3F4D"/>
              </a:solidFill>
              <a:latin typeface="+mj-lt"/>
              <a:ea typeface="方正书宋简体" panose="03000509000000000000" pitchFamily="65" charset="-122"/>
              <a:sym typeface="+mn-lt"/>
            </a:endParaRPr>
          </a:p>
        </p:txBody>
      </p:sp>
      <p:sp>
        <p:nvSpPr>
          <p:cNvPr id="17" name="矩形 16"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3887665" y="2510049"/>
            <a:ext cx="5046128" cy="1129665"/>
          </a:xfrm>
          <a:prstGeom prst="rect">
            <a:avLst/>
          </a:prstGeom>
        </p:spPr>
        <p:txBody>
          <a:bodyPr wrap="square">
            <a:spAutoFit/>
          </a:bodyPr>
          <a:lstStyle/>
          <a:p>
            <a:pPr>
              <a:lnSpc>
                <a:spcPct val="150000"/>
              </a:lnSpc>
            </a:pPr>
            <a:r>
              <a:rPr lang="en-US" altLang="zh-CN"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rPr>
              <a:t>The areas are clustered according the number of Indian Restaurants in nearby areas. And these clusters are color coded as follows:</a:t>
            </a:r>
            <a:endParaRPr lang="en-US" altLang="zh-CN"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endParaRPr>
          </a:p>
          <a:p>
            <a:pPr>
              <a:lnSpc>
                <a:spcPct val="150000"/>
              </a:lnSpc>
            </a:pPr>
            <a:r>
              <a:rPr lang="en-US" altLang="zh-CN"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rPr>
              <a:t>Cluster 0: </a:t>
            </a:r>
            <a:r>
              <a:rPr lang="en-IN" altLang="en-US"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rPr>
              <a:t>Average</a:t>
            </a:r>
            <a:r>
              <a:rPr lang="en-US" altLang="zh-CN"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rPr>
              <a:t> number of Indian restaurants</a:t>
            </a:r>
            <a:endParaRPr lang="en-US" altLang="zh-CN"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endParaRPr>
          </a:p>
          <a:p>
            <a:pPr>
              <a:lnSpc>
                <a:spcPct val="150000"/>
              </a:lnSpc>
            </a:pPr>
            <a:r>
              <a:rPr lang="en-US" altLang="zh-CN"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rPr>
              <a:t>Cluster 1: Minimum number of Indian restaurants</a:t>
            </a:r>
            <a:endParaRPr lang="en-US" altLang="zh-CN"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endParaRPr>
          </a:p>
          <a:p>
            <a:pPr>
              <a:lnSpc>
                <a:spcPct val="150000"/>
              </a:lnSpc>
            </a:pPr>
            <a:r>
              <a:rPr lang="en-US" altLang="zh-CN"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rPr>
              <a:t>Cluster 2: Maximum number of Indian restaurants</a:t>
            </a:r>
            <a:endParaRPr lang="en-US" altLang="zh-CN"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endParaRPr>
          </a:p>
        </p:txBody>
      </p:sp>
      <p:cxnSp>
        <p:nvCxnSpPr>
          <p:cNvPr id="6" name="直接连接符 5"/>
          <p:cNvCxnSpPr/>
          <p:nvPr/>
        </p:nvCxnSpPr>
        <p:spPr>
          <a:xfrm>
            <a:off x="4004440" y="1818290"/>
            <a:ext cx="504497" cy="0"/>
          </a:xfrm>
          <a:prstGeom prst="line">
            <a:avLst/>
          </a:prstGeom>
          <a:ln w="38100">
            <a:solidFill>
              <a:srgbClr val="3A3F4D"/>
            </a:solidFill>
          </a:ln>
        </p:spPr>
        <p:style>
          <a:lnRef idx="1">
            <a:schemeClr val="accent1"/>
          </a:lnRef>
          <a:fillRef idx="0">
            <a:schemeClr val="accent1"/>
          </a:fillRef>
          <a:effectRef idx="0">
            <a:schemeClr val="accent1"/>
          </a:effectRef>
          <a:fontRef idx="minor">
            <a:schemeClr val="tx1"/>
          </a:fontRef>
        </p:style>
      </p:cxnSp>
      <p:sp>
        <p:nvSpPr>
          <p:cNvPr id="8" name="矩形: 圆角 7"/>
          <p:cNvSpPr/>
          <p:nvPr/>
        </p:nvSpPr>
        <p:spPr>
          <a:xfrm>
            <a:off x="3887329" y="3728973"/>
            <a:ext cx="1171082" cy="307564"/>
          </a:xfrm>
          <a:prstGeom prst="roundRect">
            <a:avLst>
              <a:gd name="adj" fmla="val 50000"/>
            </a:avLst>
          </a:prstGeom>
          <a:gradFill>
            <a:gsLst>
              <a:gs pos="0">
                <a:srgbClr val="8D95A0"/>
              </a:gs>
              <a:gs pos="100000">
                <a:srgbClr val="3A3F4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latin typeface="+mj-lt"/>
              </a:rPr>
              <a:t>Conclusion</a:t>
            </a:r>
            <a:endParaRPr lang="zh-CN" altLang="en-US" sz="1100">
              <a:latin typeface="+mj-lt"/>
            </a:endParaRPr>
          </a:p>
        </p:txBody>
      </p:sp>
      <p:sp>
        <p:nvSpPr>
          <p:cNvPr id="2" name="矩形 16" descr="e7d195523061f1c09e9d68d7cf438b91ef959ecb14fc25d26BBA7F7DBC18E55DFF4014AF651F0BF2569D4B6C1DA7F1A4683A481403BD872FC687266AD13265C1DE7C373772FD8728ABDD69ADD03BFF5BE2862BC891DBB79E48D68EAF9BC0B135F08CB3AA261467E47643FBA29D38A9757F7FFD5B7023D39A21F358D3BB12D2D6D548E32EE07CB42717034D7FAE5F42C8"/>
          <p:cNvSpPr/>
          <p:nvPr/>
        </p:nvSpPr>
        <p:spPr>
          <a:xfrm>
            <a:off x="3953705" y="4013729"/>
            <a:ext cx="5046128" cy="506730"/>
          </a:xfrm>
          <a:prstGeom prst="rect">
            <a:avLst/>
          </a:prstGeom>
        </p:spPr>
        <p:txBody>
          <a:bodyPr wrap="square">
            <a:spAutoFit/>
          </a:bodyPr>
          <a:p>
            <a:pPr>
              <a:lnSpc>
                <a:spcPct val="150000"/>
              </a:lnSpc>
            </a:pPr>
            <a:r>
              <a:rPr lang="en-US" altLang="zh-CN"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rPr>
              <a:t>The clusters with the minimum number of Indian Restaurants were identified. So, the model recommends entrepreneurs some best localities to start an Indian restaurant.</a:t>
            </a:r>
            <a:endParaRPr lang="en-US" altLang="zh-CN" sz="900">
              <a:solidFill>
                <a:schemeClr val="bg1">
                  <a:lumMod val="65000"/>
                </a:schemeClr>
              </a:solidFill>
              <a:ea typeface="Microsoft YaHei" panose="020B0503020204020204" pitchFamily="34" charset="-122"/>
              <a:cs typeface="Arial" panose="020B0604020202020204" pitchFamily="34" charset="0"/>
              <a:sym typeface="Calibri" panose="020F0502020204030204" pitchFamily="34" charset="0"/>
            </a:endParaRPr>
          </a:p>
        </p:txBody>
      </p:sp>
    </p:spTree>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标准1">
      <a:majorFont>
        <a:latin typeface="Arial"/>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2523</Words>
  <Application>WPS Presentation</Application>
  <PresentationFormat>全屏显示(16:9)</PresentationFormat>
  <Paragraphs>118</Paragraphs>
  <Slides>9</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9</vt:i4>
      </vt:variant>
    </vt:vector>
  </HeadingPairs>
  <TitlesOfParts>
    <vt:vector size="25" baseType="lpstr">
      <vt:lpstr>Arial</vt:lpstr>
      <vt:lpstr>SimSun</vt:lpstr>
      <vt:lpstr>Wingdings</vt:lpstr>
      <vt:lpstr>Arial</vt:lpstr>
      <vt:lpstr>Microsoft YaHei</vt:lpstr>
      <vt:lpstr>方正书宋简体</vt:lpstr>
      <vt:lpstr>Calibri</vt:lpstr>
      <vt:lpstr>Gill Sans</vt:lpstr>
      <vt:lpstr>华文细黑</vt:lpstr>
      <vt:lpstr>Calibri Light</vt:lpstr>
      <vt:lpstr>Arial Unicode MS</vt:lpstr>
      <vt:lpstr>Microsoft YaHei Light</vt:lpstr>
      <vt:lpstr>Calibri Light</vt:lpstr>
      <vt:lpstr>Gill Sans MT</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熊猫 哒哒</dc:creator>
  <cp:lastModifiedBy>google1582300098</cp:lastModifiedBy>
  <cp:revision>75</cp:revision>
  <dcterms:created xsi:type="dcterms:W3CDTF">2018-12-02T08:18:00Z</dcterms:created>
  <dcterms:modified xsi:type="dcterms:W3CDTF">2020-06-04T22:03:58Z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1033-11.2.0.9363</vt:lpwstr>
  </property>
</Properties>
</file>

<file path=docProps/thumbnail.jpeg>
</file>